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66" r:id="rId5"/>
    <p:sldId id="365" r:id="rId6"/>
    <p:sldId id="412" r:id="rId7"/>
    <p:sldId id="360" r:id="rId8"/>
    <p:sldId id="413" r:id="rId9"/>
    <p:sldId id="414" r:id="rId10"/>
    <p:sldId id="417" r:id="rId11"/>
    <p:sldId id="415" r:id="rId12"/>
    <p:sldId id="418" r:id="rId13"/>
    <p:sldId id="419" r:id="rId14"/>
    <p:sldId id="420" r:id="rId15"/>
    <p:sldId id="428" r:id="rId16"/>
    <p:sldId id="429" r:id="rId17"/>
    <p:sldId id="430" r:id="rId18"/>
    <p:sldId id="422" r:id="rId19"/>
    <p:sldId id="425" r:id="rId20"/>
    <p:sldId id="314" r:id="rId21"/>
    <p:sldId id="427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699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B546C15-702B-4407-97DC-7300C6EF9D17}" v="263" dt="2019-08-14T17:57:55.23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43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1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3 – Autumn Block 2 – Addition and Subtraction</a:t>
            </a:r>
          </a:p>
          <a:p>
            <a:pPr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13: Add Two 3-Digit Numbers</a:t>
            </a:r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3235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each group of counters with their equivalent value.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13D96450-BB28-4F01-A3F9-B5D63BF4138E}"/>
              </a:ext>
            </a:extLst>
          </p:cNvPr>
          <p:cNvSpPr/>
          <p:nvPr/>
        </p:nvSpPr>
        <p:spPr>
          <a:xfrm>
            <a:off x="7151631" y="1831014"/>
            <a:ext cx="831273" cy="831273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1,000</a:t>
            </a: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92186F9-D7B8-4069-B2B1-94B3373AF2AB}"/>
              </a:ext>
            </a:extLst>
          </p:cNvPr>
          <p:cNvSpPr/>
          <p:nvPr/>
        </p:nvSpPr>
        <p:spPr>
          <a:xfrm>
            <a:off x="7151631" y="4755809"/>
            <a:ext cx="831273" cy="831273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100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36C7A41-2037-447C-9D93-40A9AF9E7A4B}"/>
              </a:ext>
            </a:extLst>
          </p:cNvPr>
          <p:cNvSpPr/>
          <p:nvPr/>
        </p:nvSpPr>
        <p:spPr>
          <a:xfrm>
            <a:off x="7151631" y="3293412"/>
            <a:ext cx="831273" cy="831273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D3EE370-F090-43D3-8D86-7ED3A90E9691}"/>
              </a:ext>
            </a:extLst>
          </p:cNvPr>
          <p:cNvGrpSpPr/>
          <p:nvPr/>
        </p:nvGrpSpPr>
        <p:grpSpPr>
          <a:xfrm>
            <a:off x="850835" y="3225032"/>
            <a:ext cx="3561863" cy="968032"/>
            <a:chOff x="557283" y="3423459"/>
            <a:chExt cx="3561863" cy="968032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14F71707-C8DC-4846-BDE7-8E80ABB40094}"/>
                </a:ext>
              </a:extLst>
            </p:cNvPr>
            <p:cNvSpPr/>
            <p:nvPr/>
          </p:nvSpPr>
          <p:spPr>
            <a:xfrm>
              <a:off x="557283" y="3423459"/>
              <a:ext cx="469232" cy="469232"/>
            </a:xfrm>
            <a:prstGeom prst="ellipse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31623418-34A4-445B-8F46-31C63C7AD7E0}"/>
                </a:ext>
              </a:extLst>
            </p:cNvPr>
            <p:cNvSpPr/>
            <p:nvPr/>
          </p:nvSpPr>
          <p:spPr>
            <a:xfrm>
              <a:off x="1236540" y="3423459"/>
              <a:ext cx="469232" cy="469232"/>
            </a:xfrm>
            <a:prstGeom prst="ellipse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3514D8B9-D3E0-4775-AAE7-ADB7AF67A776}"/>
                </a:ext>
              </a:extLst>
            </p:cNvPr>
            <p:cNvSpPr/>
            <p:nvPr/>
          </p:nvSpPr>
          <p:spPr>
            <a:xfrm>
              <a:off x="3274309" y="3423459"/>
              <a:ext cx="469232" cy="469232"/>
            </a:xfrm>
            <a:prstGeom prst="ellipse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DDB5FBF-5523-4799-B580-DE47B08564D1}"/>
                </a:ext>
              </a:extLst>
            </p:cNvPr>
            <p:cNvSpPr/>
            <p:nvPr/>
          </p:nvSpPr>
          <p:spPr>
            <a:xfrm>
              <a:off x="1915797" y="3423459"/>
              <a:ext cx="469232" cy="469232"/>
            </a:xfrm>
            <a:prstGeom prst="ellipse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31AB3910-ED6B-4826-B35C-9AB8A8180E7F}"/>
                </a:ext>
              </a:extLst>
            </p:cNvPr>
            <p:cNvSpPr/>
            <p:nvPr/>
          </p:nvSpPr>
          <p:spPr>
            <a:xfrm>
              <a:off x="2595054" y="3423459"/>
              <a:ext cx="469232" cy="469232"/>
            </a:xfrm>
            <a:prstGeom prst="ellipse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6730EF90-C43C-4D6B-9A55-E6DB0DFC1025}"/>
                </a:ext>
              </a:extLst>
            </p:cNvPr>
            <p:cNvSpPr/>
            <p:nvPr/>
          </p:nvSpPr>
          <p:spPr>
            <a:xfrm>
              <a:off x="932888" y="3922259"/>
              <a:ext cx="469232" cy="469232"/>
            </a:xfrm>
            <a:prstGeom prst="ellipse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185DF54B-CF1F-496D-B9AA-4C0ED7777B7C}"/>
                </a:ext>
              </a:extLst>
            </p:cNvPr>
            <p:cNvSpPr/>
            <p:nvPr/>
          </p:nvSpPr>
          <p:spPr>
            <a:xfrm>
              <a:off x="1612145" y="3922259"/>
              <a:ext cx="469232" cy="469232"/>
            </a:xfrm>
            <a:prstGeom prst="ellipse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2C23799-7162-4D5D-B2E6-005F78B468E1}"/>
                </a:ext>
              </a:extLst>
            </p:cNvPr>
            <p:cNvSpPr/>
            <p:nvPr/>
          </p:nvSpPr>
          <p:spPr>
            <a:xfrm>
              <a:off x="3649914" y="3922259"/>
              <a:ext cx="469232" cy="469232"/>
            </a:xfrm>
            <a:prstGeom prst="ellipse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E02F6850-46C8-4C4D-AFEF-3190D87B041B}"/>
                </a:ext>
              </a:extLst>
            </p:cNvPr>
            <p:cNvSpPr/>
            <p:nvPr/>
          </p:nvSpPr>
          <p:spPr>
            <a:xfrm>
              <a:off x="2291402" y="3922259"/>
              <a:ext cx="469232" cy="469232"/>
            </a:xfrm>
            <a:prstGeom prst="ellipse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8713EB27-B162-470E-8F5D-34A6BE0313E7}"/>
                </a:ext>
              </a:extLst>
            </p:cNvPr>
            <p:cNvSpPr/>
            <p:nvPr/>
          </p:nvSpPr>
          <p:spPr>
            <a:xfrm>
              <a:off x="2970659" y="3922259"/>
              <a:ext cx="469232" cy="469232"/>
            </a:xfrm>
            <a:prstGeom prst="ellipse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99DC3AD-BA26-4CBA-A06C-B994166C92DF}"/>
              </a:ext>
            </a:extLst>
          </p:cNvPr>
          <p:cNvGrpSpPr/>
          <p:nvPr/>
        </p:nvGrpSpPr>
        <p:grpSpPr>
          <a:xfrm>
            <a:off x="850835" y="4702214"/>
            <a:ext cx="3561863" cy="968032"/>
            <a:chOff x="557283" y="3423459"/>
            <a:chExt cx="3561863" cy="968032"/>
          </a:xfrm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A37D6C6E-8028-487B-A20A-EAA320194C41}"/>
                </a:ext>
              </a:extLst>
            </p:cNvPr>
            <p:cNvSpPr/>
            <p:nvPr/>
          </p:nvSpPr>
          <p:spPr>
            <a:xfrm>
              <a:off x="557283" y="3423459"/>
              <a:ext cx="469232" cy="469232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399D0CFD-A582-4D1A-9500-B77D43946860}"/>
                </a:ext>
              </a:extLst>
            </p:cNvPr>
            <p:cNvSpPr/>
            <p:nvPr/>
          </p:nvSpPr>
          <p:spPr>
            <a:xfrm>
              <a:off x="1236540" y="3423459"/>
              <a:ext cx="469232" cy="469232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EB94B6D6-A765-4B2E-9F69-8C858C8E5EB1}"/>
                </a:ext>
              </a:extLst>
            </p:cNvPr>
            <p:cNvSpPr/>
            <p:nvPr/>
          </p:nvSpPr>
          <p:spPr>
            <a:xfrm>
              <a:off x="3274309" y="3423459"/>
              <a:ext cx="469232" cy="469232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27CE328C-BD16-4083-A823-32E0BF6D5913}"/>
                </a:ext>
              </a:extLst>
            </p:cNvPr>
            <p:cNvSpPr/>
            <p:nvPr/>
          </p:nvSpPr>
          <p:spPr>
            <a:xfrm>
              <a:off x="1915797" y="3423459"/>
              <a:ext cx="469232" cy="469232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D9CC28BE-D0E7-4A64-A27B-B26B6D024021}"/>
                </a:ext>
              </a:extLst>
            </p:cNvPr>
            <p:cNvSpPr/>
            <p:nvPr/>
          </p:nvSpPr>
          <p:spPr>
            <a:xfrm>
              <a:off x="2595054" y="3423459"/>
              <a:ext cx="469232" cy="469232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6D905FBF-F54C-47AD-B89B-3B7C175D5EFB}"/>
                </a:ext>
              </a:extLst>
            </p:cNvPr>
            <p:cNvSpPr/>
            <p:nvPr/>
          </p:nvSpPr>
          <p:spPr>
            <a:xfrm>
              <a:off x="932888" y="3922259"/>
              <a:ext cx="469232" cy="469232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6B6147AE-2B17-41F9-A192-19662EF984AD}"/>
                </a:ext>
              </a:extLst>
            </p:cNvPr>
            <p:cNvSpPr/>
            <p:nvPr/>
          </p:nvSpPr>
          <p:spPr>
            <a:xfrm>
              <a:off x="1612145" y="3922259"/>
              <a:ext cx="469232" cy="469232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E4D9252B-D5B2-40C3-8405-E613FEA67D13}"/>
                </a:ext>
              </a:extLst>
            </p:cNvPr>
            <p:cNvSpPr/>
            <p:nvPr/>
          </p:nvSpPr>
          <p:spPr>
            <a:xfrm>
              <a:off x="3649914" y="3922259"/>
              <a:ext cx="469232" cy="469232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70E43F6E-B02D-4B1D-A5A2-F6F23DB2C349}"/>
                </a:ext>
              </a:extLst>
            </p:cNvPr>
            <p:cNvSpPr/>
            <p:nvPr/>
          </p:nvSpPr>
          <p:spPr>
            <a:xfrm>
              <a:off x="2291402" y="3922259"/>
              <a:ext cx="469232" cy="469232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3AC40F4-7567-438C-9545-18631B80F3A9}"/>
                </a:ext>
              </a:extLst>
            </p:cNvPr>
            <p:cNvSpPr/>
            <p:nvPr/>
          </p:nvSpPr>
          <p:spPr>
            <a:xfrm>
              <a:off x="2970659" y="3922259"/>
              <a:ext cx="469232" cy="469232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8830E945-7125-49E4-8D08-D461A4DE86D5}"/>
              </a:ext>
            </a:extLst>
          </p:cNvPr>
          <p:cNvGrpSpPr/>
          <p:nvPr/>
        </p:nvGrpSpPr>
        <p:grpSpPr>
          <a:xfrm>
            <a:off x="850835" y="1747851"/>
            <a:ext cx="3561863" cy="968032"/>
            <a:chOff x="557283" y="3423459"/>
            <a:chExt cx="3561863" cy="968032"/>
          </a:xfrm>
          <a:solidFill>
            <a:schemeClr val="accent5">
              <a:lumMod val="20000"/>
              <a:lumOff val="80000"/>
            </a:schemeClr>
          </a:solidFill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8F70D5A0-6F18-41B5-BBBD-8B33DE5C3CFE}"/>
                </a:ext>
              </a:extLst>
            </p:cNvPr>
            <p:cNvSpPr/>
            <p:nvPr/>
          </p:nvSpPr>
          <p:spPr>
            <a:xfrm>
              <a:off x="557283" y="3423459"/>
              <a:ext cx="469232" cy="469232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6DD7673D-7D09-4751-A4AA-837D0E1FB203}"/>
                </a:ext>
              </a:extLst>
            </p:cNvPr>
            <p:cNvSpPr/>
            <p:nvPr/>
          </p:nvSpPr>
          <p:spPr>
            <a:xfrm>
              <a:off x="1236540" y="3423459"/>
              <a:ext cx="469232" cy="469232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4CE29CA5-0F6D-4BCB-9664-77BD74296D9E}"/>
                </a:ext>
              </a:extLst>
            </p:cNvPr>
            <p:cNvSpPr/>
            <p:nvPr/>
          </p:nvSpPr>
          <p:spPr>
            <a:xfrm>
              <a:off x="3274309" y="3423459"/>
              <a:ext cx="469232" cy="469232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E5EF9EF7-B87B-4455-8C17-2CAA9EB4528E}"/>
                </a:ext>
              </a:extLst>
            </p:cNvPr>
            <p:cNvSpPr/>
            <p:nvPr/>
          </p:nvSpPr>
          <p:spPr>
            <a:xfrm>
              <a:off x="1915797" y="3423459"/>
              <a:ext cx="469232" cy="469232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E20A8DDD-2EB2-41B6-B862-589F659F1730}"/>
                </a:ext>
              </a:extLst>
            </p:cNvPr>
            <p:cNvSpPr/>
            <p:nvPr/>
          </p:nvSpPr>
          <p:spPr>
            <a:xfrm>
              <a:off x="2595054" y="3423459"/>
              <a:ext cx="469232" cy="469232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1121CB7D-0CE2-4BE4-B85E-D4E5F9879D1E}"/>
                </a:ext>
              </a:extLst>
            </p:cNvPr>
            <p:cNvSpPr/>
            <p:nvPr/>
          </p:nvSpPr>
          <p:spPr>
            <a:xfrm>
              <a:off x="932888" y="3922259"/>
              <a:ext cx="469232" cy="469232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11F92818-94A7-4951-8621-1B70115C72BA}"/>
                </a:ext>
              </a:extLst>
            </p:cNvPr>
            <p:cNvSpPr/>
            <p:nvPr/>
          </p:nvSpPr>
          <p:spPr>
            <a:xfrm>
              <a:off x="1612145" y="3922259"/>
              <a:ext cx="469232" cy="469232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2FA5B9ED-3C11-4AB3-A4E9-196508073EE2}"/>
                </a:ext>
              </a:extLst>
            </p:cNvPr>
            <p:cNvSpPr/>
            <p:nvPr/>
          </p:nvSpPr>
          <p:spPr>
            <a:xfrm>
              <a:off x="3649914" y="3922259"/>
              <a:ext cx="469232" cy="469232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A57E9120-DDF5-433C-9E0C-5C1A3702383B}"/>
                </a:ext>
              </a:extLst>
            </p:cNvPr>
            <p:cNvSpPr/>
            <p:nvPr/>
          </p:nvSpPr>
          <p:spPr>
            <a:xfrm>
              <a:off x="2291402" y="3922259"/>
              <a:ext cx="469232" cy="469232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546C637C-C06A-4F7A-8075-E5D5E78FBF53}"/>
                </a:ext>
              </a:extLst>
            </p:cNvPr>
            <p:cNvSpPr/>
            <p:nvPr/>
          </p:nvSpPr>
          <p:spPr>
            <a:xfrm>
              <a:off x="2970659" y="3922259"/>
              <a:ext cx="469232" cy="469232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69721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each group of counters with their equivalent value.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99AA20B9-AEBD-453C-9B7F-03482D86A9FB}"/>
              </a:ext>
            </a:extLst>
          </p:cNvPr>
          <p:cNvCxnSpPr/>
          <p:nvPr/>
        </p:nvCxnSpPr>
        <p:spPr>
          <a:xfrm>
            <a:off x="4572000" y="2217083"/>
            <a:ext cx="2382982" cy="147718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E9173CE6-BB02-46C9-8A72-DAB5C59B427C}"/>
              </a:ext>
            </a:extLst>
          </p:cNvPr>
          <p:cNvCxnSpPr/>
          <p:nvPr/>
        </p:nvCxnSpPr>
        <p:spPr>
          <a:xfrm>
            <a:off x="4582149" y="3668769"/>
            <a:ext cx="2382982" cy="147718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86C90B92-E252-4B34-BC21-52969C88C69A}"/>
              </a:ext>
            </a:extLst>
          </p:cNvPr>
          <p:cNvCxnSpPr>
            <a:cxnSpLocks/>
          </p:cNvCxnSpPr>
          <p:nvPr/>
        </p:nvCxnSpPr>
        <p:spPr>
          <a:xfrm flipV="1">
            <a:off x="4769951" y="2481267"/>
            <a:ext cx="2195180" cy="281708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Oval 48">
            <a:extLst>
              <a:ext uri="{FF2B5EF4-FFF2-40B4-BE49-F238E27FC236}">
                <a16:creationId xmlns:a16="http://schemas.microsoft.com/office/drawing/2014/main" id="{BC616D67-2F4B-4255-9030-F2F11C9073E0}"/>
              </a:ext>
            </a:extLst>
          </p:cNvPr>
          <p:cNvSpPr/>
          <p:nvPr/>
        </p:nvSpPr>
        <p:spPr>
          <a:xfrm>
            <a:off x="7151631" y="1831014"/>
            <a:ext cx="831273" cy="831273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1,000</a:t>
            </a: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9C68CC1C-3428-40A2-9402-0BC6971351AB}"/>
              </a:ext>
            </a:extLst>
          </p:cNvPr>
          <p:cNvSpPr/>
          <p:nvPr/>
        </p:nvSpPr>
        <p:spPr>
          <a:xfrm>
            <a:off x="7151631" y="4755809"/>
            <a:ext cx="831273" cy="831273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100</a:t>
            </a: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972D5855-AD69-4DF8-AE6F-85DCA5C61142}"/>
              </a:ext>
            </a:extLst>
          </p:cNvPr>
          <p:cNvSpPr/>
          <p:nvPr/>
        </p:nvSpPr>
        <p:spPr>
          <a:xfrm>
            <a:off x="7151631" y="3293412"/>
            <a:ext cx="831273" cy="831273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</a:t>
            </a:r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85523AC5-0D7A-4DC9-B7F6-4A7489F804A3}"/>
              </a:ext>
            </a:extLst>
          </p:cNvPr>
          <p:cNvGrpSpPr/>
          <p:nvPr/>
        </p:nvGrpSpPr>
        <p:grpSpPr>
          <a:xfrm>
            <a:off x="850835" y="3225032"/>
            <a:ext cx="3561863" cy="968032"/>
            <a:chOff x="557283" y="3423459"/>
            <a:chExt cx="3561863" cy="968032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FB44924E-E300-40C7-810B-8647D9169D02}"/>
                </a:ext>
              </a:extLst>
            </p:cNvPr>
            <p:cNvSpPr/>
            <p:nvPr/>
          </p:nvSpPr>
          <p:spPr>
            <a:xfrm>
              <a:off x="557283" y="3423459"/>
              <a:ext cx="469232" cy="469232"/>
            </a:xfrm>
            <a:prstGeom prst="ellipse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00F6A435-0BEA-4B85-A1E3-0CF11FC0BC8D}"/>
                </a:ext>
              </a:extLst>
            </p:cNvPr>
            <p:cNvSpPr/>
            <p:nvPr/>
          </p:nvSpPr>
          <p:spPr>
            <a:xfrm>
              <a:off x="1236540" y="3423459"/>
              <a:ext cx="469232" cy="469232"/>
            </a:xfrm>
            <a:prstGeom prst="ellipse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4DF65A2E-9D58-48C2-976B-2234EE030648}"/>
                </a:ext>
              </a:extLst>
            </p:cNvPr>
            <p:cNvSpPr/>
            <p:nvPr/>
          </p:nvSpPr>
          <p:spPr>
            <a:xfrm>
              <a:off x="3274309" y="3423459"/>
              <a:ext cx="469232" cy="469232"/>
            </a:xfrm>
            <a:prstGeom prst="ellipse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CFB2393C-0BB4-4FED-8846-82DF5FAEEAA4}"/>
                </a:ext>
              </a:extLst>
            </p:cNvPr>
            <p:cNvSpPr/>
            <p:nvPr/>
          </p:nvSpPr>
          <p:spPr>
            <a:xfrm>
              <a:off x="1915797" y="3423459"/>
              <a:ext cx="469232" cy="469232"/>
            </a:xfrm>
            <a:prstGeom prst="ellipse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DEC30084-5D19-46DF-BA20-436667E342F2}"/>
                </a:ext>
              </a:extLst>
            </p:cNvPr>
            <p:cNvSpPr/>
            <p:nvPr/>
          </p:nvSpPr>
          <p:spPr>
            <a:xfrm>
              <a:off x="2595054" y="3423459"/>
              <a:ext cx="469232" cy="469232"/>
            </a:xfrm>
            <a:prstGeom prst="ellipse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BDC56BFA-FE08-4448-8091-25F4032A844C}"/>
                </a:ext>
              </a:extLst>
            </p:cNvPr>
            <p:cNvSpPr/>
            <p:nvPr/>
          </p:nvSpPr>
          <p:spPr>
            <a:xfrm>
              <a:off x="932888" y="3922259"/>
              <a:ext cx="469232" cy="469232"/>
            </a:xfrm>
            <a:prstGeom prst="ellipse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5D6B1A1C-1CE8-452D-B3A0-FB79DB10F97D}"/>
                </a:ext>
              </a:extLst>
            </p:cNvPr>
            <p:cNvSpPr/>
            <p:nvPr/>
          </p:nvSpPr>
          <p:spPr>
            <a:xfrm>
              <a:off x="1612145" y="3922259"/>
              <a:ext cx="469232" cy="469232"/>
            </a:xfrm>
            <a:prstGeom prst="ellipse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987701C2-86E2-4F4E-854C-A508CC133285}"/>
                </a:ext>
              </a:extLst>
            </p:cNvPr>
            <p:cNvSpPr/>
            <p:nvPr/>
          </p:nvSpPr>
          <p:spPr>
            <a:xfrm>
              <a:off x="3649914" y="3922259"/>
              <a:ext cx="469232" cy="469232"/>
            </a:xfrm>
            <a:prstGeom prst="ellipse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1415364C-6329-4390-AEA8-8B9CA3ED8BDC}"/>
                </a:ext>
              </a:extLst>
            </p:cNvPr>
            <p:cNvSpPr/>
            <p:nvPr/>
          </p:nvSpPr>
          <p:spPr>
            <a:xfrm>
              <a:off x="2291402" y="3922259"/>
              <a:ext cx="469232" cy="469232"/>
            </a:xfrm>
            <a:prstGeom prst="ellipse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CC43A65F-7041-4466-B829-CD5CB746CFFD}"/>
                </a:ext>
              </a:extLst>
            </p:cNvPr>
            <p:cNvSpPr/>
            <p:nvPr/>
          </p:nvSpPr>
          <p:spPr>
            <a:xfrm>
              <a:off x="2970659" y="3922259"/>
              <a:ext cx="469232" cy="469232"/>
            </a:xfrm>
            <a:prstGeom prst="ellipse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C0FC2248-F4BC-47E0-9475-866682376C4C}"/>
              </a:ext>
            </a:extLst>
          </p:cNvPr>
          <p:cNvGrpSpPr/>
          <p:nvPr/>
        </p:nvGrpSpPr>
        <p:grpSpPr>
          <a:xfrm>
            <a:off x="850835" y="4702214"/>
            <a:ext cx="3561863" cy="968032"/>
            <a:chOff x="557283" y="3423459"/>
            <a:chExt cx="3561863" cy="968032"/>
          </a:xfrm>
        </p:grpSpPr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B03DB8C6-958E-4C9E-8E74-E2A42E58CAC5}"/>
                </a:ext>
              </a:extLst>
            </p:cNvPr>
            <p:cNvSpPr/>
            <p:nvPr/>
          </p:nvSpPr>
          <p:spPr>
            <a:xfrm>
              <a:off x="557283" y="3423459"/>
              <a:ext cx="469232" cy="469232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56C697CB-A934-4171-B755-F0F5F7F37CDE}"/>
                </a:ext>
              </a:extLst>
            </p:cNvPr>
            <p:cNvSpPr/>
            <p:nvPr/>
          </p:nvSpPr>
          <p:spPr>
            <a:xfrm>
              <a:off x="1236540" y="3423459"/>
              <a:ext cx="469232" cy="469232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EC7B2CAE-8884-4778-BA34-A0FBCC11DB63}"/>
                </a:ext>
              </a:extLst>
            </p:cNvPr>
            <p:cNvSpPr/>
            <p:nvPr/>
          </p:nvSpPr>
          <p:spPr>
            <a:xfrm>
              <a:off x="3274309" y="3423459"/>
              <a:ext cx="469232" cy="469232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D5233E11-3FD3-4C94-AA95-352041C51804}"/>
                </a:ext>
              </a:extLst>
            </p:cNvPr>
            <p:cNvSpPr/>
            <p:nvPr/>
          </p:nvSpPr>
          <p:spPr>
            <a:xfrm>
              <a:off x="1915797" y="3423459"/>
              <a:ext cx="469232" cy="469232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915DDB09-CA25-4CE5-9435-1E4D5851EEF5}"/>
                </a:ext>
              </a:extLst>
            </p:cNvPr>
            <p:cNvSpPr/>
            <p:nvPr/>
          </p:nvSpPr>
          <p:spPr>
            <a:xfrm>
              <a:off x="2595054" y="3423459"/>
              <a:ext cx="469232" cy="469232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8D2224DA-F77C-4A1D-966F-FE10669F2A43}"/>
                </a:ext>
              </a:extLst>
            </p:cNvPr>
            <p:cNvSpPr/>
            <p:nvPr/>
          </p:nvSpPr>
          <p:spPr>
            <a:xfrm>
              <a:off x="932888" y="3922259"/>
              <a:ext cx="469232" cy="469232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BB5EE787-C519-4260-9123-ACD6DC064C24}"/>
                </a:ext>
              </a:extLst>
            </p:cNvPr>
            <p:cNvSpPr/>
            <p:nvPr/>
          </p:nvSpPr>
          <p:spPr>
            <a:xfrm>
              <a:off x="1612145" y="3922259"/>
              <a:ext cx="469232" cy="469232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B9CDA3A2-64C4-499B-A8B3-D0779A8BBE10}"/>
                </a:ext>
              </a:extLst>
            </p:cNvPr>
            <p:cNvSpPr/>
            <p:nvPr/>
          </p:nvSpPr>
          <p:spPr>
            <a:xfrm>
              <a:off x="3649914" y="3922259"/>
              <a:ext cx="469232" cy="469232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1F72D7FD-E290-4CA3-B1FA-D3118A57460A}"/>
                </a:ext>
              </a:extLst>
            </p:cNvPr>
            <p:cNvSpPr/>
            <p:nvPr/>
          </p:nvSpPr>
          <p:spPr>
            <a:xfrm>
              <a:off x="2291402" y="3922259"/>
              <a:ext cx="469232" cy="469232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C52CC275-1AA8-44A6-98C1-CF10D0F6F713}"/>
                </a:ext>
              </a:extLst>
            </p:cNvPr>
            <p:cNvSpPr/>
            <p:nvPr/>
          </p:nvSpPr>
          <p:spPr>
            <a:xfrm>
              <a:off x="2970659" y="3922259"/>
              <a:ext cx="469232" cy="469232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AAD00017-1893-4EA6-B1DF-56BD261D5E71}"/>
              </a:ext>
            </a:extLst>
          </p:cNvPr>
          <p:cNvGrpSpPr/>
          <p:nvPr/>
        </p:nvGrpSpPr>
        <p:grpSpPr>
          <a:xfrm>
            <a:off x="850835" y="1747851"/>
            <a:ext cx="3561863" cy="968032"/>
            <a:chOff x="557283" y="3423459"/>
            <a:chExt cx="3561863" cy="968032"/>
          </a:xfrm>
          <a:solidFill>
            <a:schemeClr val="accent5">
              <a:lumMod val="20000"/>
              <a:lumOff val="80000"/>
            </a:schemeClr>
          </a:solidFill>
        </p:grpSpPr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C723B267-850E-42BA-A445-EB1828B74939}"/>
                </a:ext>
              </a:extLst>
            </p:cNvPr>
            <p:cNvSpPr/>
            <p:nvPr/>
          </p:nvSpPr>
          <p:spPr>
            <a:xfrm>
              <a:off x="557283" y="3423459"/>
              <a:ext cx="469232" cy="469232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FF96643F-F874-4A70-97B9-3A332DDE9452}"/>
                </a:ext>
              </a:extLst>
            </p:cNvPr>
            <p:cNvSpPr/>
            <p:nvPr/>
          </p:nvSpPr>
          <p:spPr>
            <a:xfrm>
              <a:off x="1236540" y="3423459"/>
              <a:ext cx="469232" cy="469232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B3FB9E8B-EE2E-46BB-9511-AFAACD75D603}"/>
                </a:ext>
              </a:extLst>
            </p:cNvPr>
            <p:cNvSpPr/>
            <p:nvPr/>
          </p:nvSpPr>
          <p:spPr>
            <a:xfrm>
              <a:off x="3274309" y="3423459"/>
              <a:ext cx="469232" cy="469232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7950CFE4-EC59-45C0-8510-FF55DA436503}"/>
                </a:ext>
              </a:extLst>
            </p:cNvPr>
            <p:cNvSpPr/>
            <p:nvPr/>
          </p:nvSpPr>
          <p:spPr>
            <a:xfrm>
              <a:off x="1915797" y="3423459"/>
              <a:ext cx="469232" cy="469232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79" name="Oval 78">
              <a:extLst>
                <a:ext uri="{FF2B5EF4-FFF2-40B4-BE49-F238E27FC236}">
                  <a16:creationId xmlns:a16="http://schemas.microsoft.com/office/drawing/2014/main" id="{85AE854C-8335-420F-86C5-1CB3DCA38590}"/>
                </a:ext>
              </a:extLst>
            </p:cNvPr>
            <p:cNvSpPr/>
            <p:nvPr/>
          </p:nvSpPr>
          <p:spPr>
            <a:xfrm>
              <a:off x="2595054" y="3423459"/>
              <a:ext cx="469232" cy="469232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8DC45462-F170-49E3-B13E-0388C316AD85}"/>
                </a:ext>
              </a:extLst>
            </p:cNvPr>
            <p:cNvSpPr/>
            <p:nvPr/>
          </p:nvSpPr>
          <p:spPr>
            <a:xfrm>
              <a:off x="932888" y="3922259"/>
              <a:ext cx="469232" cy="469232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81" name="Oval 80">
              <a:extLst>
                <a:ext uri="{FF2B5EF4-FFF2-40B4-BE49-F238E27FC236}">
                  <a16:creationId xmlns:a16="http://schemas.microsoft.com/office/drawing/2014/main" id="{411878BF-3812-4DC4-8C51-3C8FF556BA13}"/>
                </a:ext>
              </a:extLst>
            </p:cNvPr>
            <p:cNvSpPr/>
            <p:nvPr/>
          </p:nvSpPr>
          <p:spPr>
            <a:xfrm>
              <a:off x="1612145" y="3922259"/>
              <a:ext cx="469232" cy="469232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A1A993B1-9644-4A48-9341-DA9DD26F9AA3}"/>
                </a:ext>
              </a:extLst>
            </p:cNvPr>
            <p:cNvSpPr/>
            <p:nvPr/>
          </p:nvSpPr>
          <p:spPr>
            <a:xfrm>
              <a:off x="3649914" y="3922259"/>
              <a:ext cx="469232" cy="469232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9E0CFE7E-A49B-4D6A-89F9-28668C0AFE9B}"/>
                </a:ext>
              </a:extLst>
            </p:cNvPr>
            <p:cNvSpPr/>
            <p:nvPr/>
          </p:nvSpPr>
          <p:spPr>
            <a:xfrm>
              <a:off x="2291402" y="3922259"/>
              <a:ext cx="469232" cy="469232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E94AB31C-4AC0-4B66-B06F-4321692066FE}"/>
                </a:ext>
              </a:extLst>
            </p:cNvPr>
            <p:cNvSpPr/>
            <p:nvPr/>
          </p:nvSpPr>
          <p:spPr>
            <a:xfrm>
              <a:off x="2970659" y="3922259"/>
              <a:ext cx="469232" cy="469232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69401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234 add 453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F7A18EF-4DF0-4A8D-8BA3-D243273563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5171970"/>
              </p:ext>
            </p:extLst>
          </p:nvPr>
        </p:nvGraphicFramePr>
        <p:xfrm>
          <a:off x="1042315" y="1868573"/>
          <a:ext cx="6660000" cy="226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936288312"/>
                    </a:ext>
                  </a:extLst>
                </a:gridCol>
                <a:gridCol w="2088000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  <a:gridCol w="2088000">
                  <a:extLst>
                    <a:ext uri="{9D8B030D-6E8A-4147-A177-3AD203B41FA5}">
                      <a16:colId xmlns:a16="http://schemas.microsoft.com/office/drawing/2014/main" val="2601129757"/>
                    </a:ext>
                  </a:extLst>
                </a:gridCol>
                <a:gridCol w="2088000">
                  <a:extLst>
                    <a:ext uri="{9D8B030D-6E8A-4147-A177-3AD203B41FA5}">
                      <a16:colId xmlns:a16="http://schemas.microsoft.com/office/drawing/2014/main" val="426251221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463651"/>
                  </a:ext>
                </a:extLst>
              </a:tr>
              <a:tr h="612000"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  <a:endParaRPr lang="en-GB" sz="24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8FAADC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576248"/>
                  </a:ext>
                </a:extLst>
              </a:tr>
              <a:tr h="612000">
                <a:tc vMerge="1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8FAADC"/>
                          </a:solidFill>
                          <a:sym typeface="Wingdings" panose="05000000000000000000" pitchFamily="2" charset="2"/>
                        </a:rPr>
                        <a:t>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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148138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FFE699"/>
                        </a:solidFill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9715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234 add 453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BA26C46-4389-4C84-B78B-35593A2411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0577364"/>
              </p:ext>
            </p:extLst>
          </p:nvPr>
        </p:nvGraphicFramePr>
        <p:xfrm>
          <a:off x="1042315" y="1868573"/>
          <a:ext cx="6660000" cy="226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936288312"/>
                    </a:ext>
                  </a:extLst>
                </a:gridCol>
                <a:gridCol w="2088000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  <a:gridCol w="2088000">
                  <a:extLst>
                    <a:ext uri="{9D8B030D-6E8A-4147-A177-3AD203B41FA5}">
                      <a16:colId xmlns:a16="http://schemas.microsoft.com/office/drawing/2014/main" val="2601129757"/>
                    </a:ext>
                  </a:extLst>
                </a:gridCol>
                <a:gridCol w="2088000">
                  <a:extLst>
                    <a:ext uri="{9D8B030D-6E8A-4147-A177-3AD203B41FA5}">
                      <a16:colId xmlns:a16="http://schemas.microsoft.com/office/drawing/2014/main" val="426251221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463651"/>
                  </a:ext>
                </a:extLst>
              </a:tr>
              <a:tr h="612000"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  <a:endParaRPr lang="en-GB" sz="24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8FAADC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576248"/>
                  </a:ext>
                </a:extLst>
              </a:tr>
              <a:tr h="612000">
                <a:tc vMerge="1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8FAADC"/>
                          </a:solidFill>
                          <a:sym typeface="Wingdings" panose="05000000000000000000" pitchFamily="2" charset="2"/>
                        </a:rPr>
                        <a:t>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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148138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9715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56597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the box using &lt;, &gt; or =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211C71B-BC3A-4D01-81E1-F185962706AC}"/>
              </a:ext>
            </a:extLst>
          </p:cNvPr>
          <p:cNvSpPr/>
          <p:nvPr/>
        </p:nvSpPr>
        <p:spPr>
          <a:xfrm>
            <a:off x="4681877" y="2815139"/>
            <a:ext cx="743140" cy="7431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4AA754E4-0A37-48DC-9DA8-F3830C001C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8724627"/>
              </p:ext>
            </p:extLst>
          </p:nvPr>
        </p:nvGraphicFramePr>
        <p:xfrm>
          <a:off x="725964" y="1598004"/>
          <a:ext cx="3636000" cy="307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936288312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601129757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426251221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463651"/>
                  </a:ext>
                </a:extLst>
              </a:tr>
              <a:tr h="864000"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8FAADC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  <a:endParaRPr lang="en-GB" sz="28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576248"/>
                  </a:ext>
                </a:extLst>
              </a:tr>
              <a:tr h="864000">
                <a:tc vMerge="1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8FAADC"/>
                          </a:solidFill>
                          <a:sym typeface="Wingdings" panose="05000000000000000000" pitchFamily="2" charset="2"/>
                        </a:rPr>
                        <a:t>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</a:t>
                      </a:r>
                      <a:endParaRPr lang="en-GB" sz="28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148138"/>
                  </a:ext>
                </a:extLst>
              </a:tr>
              <a:tr h="864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FFE699"/>
                        </a:solidFill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971553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04979DE-8BDA-4FF1-B834-B394788F12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2094886"/>
              </p:ext>
            </p:extLst>
          </p:nvPr>
        </p:nvGraphicFramePr>
        <p:xfrm>
          <a:off x="5770330" y="1598004"/>
          <a:ext cx="2268000" cy="306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6000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601129757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426251221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463651"/>
                  </a:ext>
                </a:extLst>
              </a:tr>
              <a:tr h="2628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  <a:endParaRPr lang="en-GB" sz="4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  <a:endParaRPr lang="en-GB" sz="4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  <a:endParaRPr lang="en-GB" sz="4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5762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79914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the box using &lt;, &gt; or =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F4E272F0-1EF1-4D5D-BD9B-269070A1DA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6905569"/>
              </p:ext>
            </p:extLst>
          </p:nvPr>
        </p:nvGraphicFramePr>
        <p:xfrm>
          <a:off x="725964" y="1598004"/>
          <a:ext cx="3636000" cy="307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936288312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601129757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426251221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463651"/>
                  </a:ext>
                </a:extLst>
              </a:tr>
              <a:tr h="864000"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8FAADC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  <a:endParaRPr lang="en-GB" sz="28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576248"/>
                  </a:ext>
                </a:extLst>
              </a:tr>
              <a:tr h="864000">
                <a:tc vMerge="1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8FAADC"/>
                          </a:solidFill>
                          <a:sym typeface="Wingdings" panose="05000000000000000000" pitchFamily="2" charset="2"/>
                        </a:rPr>
                        <a:t>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</a:t>
                      </a:r>
                      <a:endParaRPr lang="en-GB" sz="28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148138"/>
                  </a:ext>
                </a:extLst>
              </a:tr>
              <a:tr h="864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971553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B0A43BE3-5F61-4F0D-880C-107F303114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7935895"/>
              </p:ext>
            </p:extLst>
          </p:nvPr>
        </p:nvGraphicFramePr>
        <p:xfrm>
          <a:off x="5770330" y="1598004"/>
          <a:ext cx="2268000" cy="306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6000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601129757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426251221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463651"/>
                  </a:ext>
                </a:extLst>
              </a:tr>
              <a:tr h="2628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  <a:endParaRPr lang="en-GB" sz="4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  <a:endParaRPr lang="en-GB" sz="4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  <a:endParaRPr lang="en-GB" sz="4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576248"/>
                  </a:ext>
                </a:extLst>
              </a:tr>
            </a:tbl>
          </a:graphicData>
        </a:graphic>
      </p:graphicFrame>
      <p:sp>
        <p:nvSpPr>
          <p:cNvPr id="14" name="Rectangle 13">
            <a:extLst>
              <a:ext uri="{FF2B5EF4-FFF2-40B4-BE49-F238E27FC236}">
                <a16:creationId xmlns:a16="http://schemas.microsoft.com/office/drawing/2014/main" id="{8508F59E-DEFF-4C0C-A9ED-59645E193AC2}"/>
              </a:ext>
            </a:extLst>
          </p:cNvPr>
          <p:cNvSpPr/>
          <p:nvPr/>
        </p:nvSpPr>
        <p:spPr>
          <a:xfrm>
            <a:off x="4681877" y="2815139"/>
            <a:ext cx="743140" cy="7431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&gt;</a:t>
            </a:r>
            <a:endParaRPr lang="en-GB" sz="5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8492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the missing representations.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9BF3D5D6-7D26-4CBE-BA40-8400E6FD9A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0867386"/>
              </p:ext>
            </p:extLst>
          </p:nvPr>
        </p:nvGraphicFramePr>
        <p:xfrm>
          <a:off x="5150281" y="1598004"/>
          <a:ext cx="2977720" cy="3226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1631">
                  <a:extLst>
                    <a:ext uri="{9D8B030D-6E8A-4147-A177-3AD203B41FA5}">
                      <a16:colId xmlns:a16="http://schemas.microsoft.com/office/drawing/2014/main" val="170348104"/>
                    </a:ext>
                  </a:extLst>
                </a:gridCol>
                <a:gridCol w="212029">
                  <a:extLst>
                    <a:ext uri="{9D8B030D-6E8A-4147-A177-3AD203B41FA5}">
                      <a16:colId xmlns:a16="http://schemas.microsoft.com/office/drawing/2014/main" val="2470927024"/>
                    </a:ext>
                  </a:extLst>
                </a:gridCol>
                <a:gridCol w="401305">
                  <a:extLst>
                    <a:ext uri="{9D8B030D-6E8A-4147-A177-3AD203B41FA5}">
                      <a16:colId xmlns:a16="http://schemas.microsoft.com/office/drawing/2014/main" val="3314840042"/>
                    </a:ext>
                  </a:extLst>
                </a:gridCol>
                <a:gridCol w="212029">
                  <a:extLst>
                    <a:ext uri="{9D8B030D-6E8A-4147-A177-3AD203B41FA5}">
                      <a16:colId xmlns:a16="http://schemas.microsoft.com/office/drawing/2014/main" val="3849364234"/>
                    </a:ext>
                  </a:extLst>
                </a:gridCol>
                <a:gridCol w="212029">
                  <a:extLst>
                    <a:ext uri="{9D8B030D-6E8A-4147-A177-3AD203B41FA5}">
                      <a16:colId xmlns:a16="http://schemas.microsoft.com/office/drawing/2014/main" val="145277868"/>
                    </a:ext>
                  </a:extLst>
                </a:gridCol>
                <a:gridCol w="401305">
                  <a:extLst>
                    <a:ext uri="{9D8B030D-6E8A-4147-A177-3AD203B41FA5}">
                      <a16:colId xmlns:a16="http://schemas.microsoft.com/office/drawing/2014/main" val="3626749446"/>
                    </a:ext>
                  </a:extLst>
                </a:gridCol>
                <a:gridCol w="212029">
                  <a:extLst>
                    <a:ext uri="{9D8B030D-6E8A-4147-A177-3AD203B41FA5}">
                      <a16:colId xmlns:a16="http://schemas.microsoft.com/office/drawing/2014/main" val="2657089879"/>
                    </a:ext>
                  </a:extLst>
                </a:gridCol>
                <a:gridCol w="212029">
                  <a:extLst>
                    <a:ext uri="{9D8B030D-6E8A-4147-A177-3AD203B41FA5}">
                      <a16:colId xmlns:a16="http://schemas.microsoft.com/office/drawing/2014/main" val="2943165517"/>
                    </a:ext>
                  </a:extLst>
                </a:gridCol>
                <a:gridCol w="401305">
                  <a:extLst>
                    <a:ext uri="{9D8B030D-6E8A-4147-A177-3AD203B41FA5}">
                      <a16:colId xmlns:a16="http://schemas.microsoft.com/office/drawing/2014/main" val="273092791"/>
                    </a:ext>
                  </a:extLst>
                </a:gridCol>
                <a:gridCol w="212029">
                  <a:extLst>
                    <a:ext uri="{9D8B030D-6E8A-4147-A177-3AD203B41FA5}">
                      <a16:colId xmlns:a16="http://schemas.microsoft.com/office/drawing/2014/main" val="2609985841"/>
                    </a:ext>
                  </a:extLst>
                </a:gridCol>
              </a:tblGrid>
              <a:tr h="121397">
                <a:tc rowSpan="3"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95943" marR="95943" marT="47972" marB="47972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3" gridSpan="3">
                  <a:txBody>
                    <a:bodyPr/>
                    <a:lstStyle/>
                    <a:p>
                      <a:pPr algn="ctr"/>
                      <a:r>
                        <a:rPr lang="en-US" sz="27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  <a:endParaRPr lang="en-GB" sz="2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5943" marR="95943" marT="47972" marB="47972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3" gridSpan="3">
                  <a:txBody>
                    <a:bodyPr/>
                    <a:lstStyle/>
                    <a:p>
                      <a:pPr algn="ctr"/>
                      <a:r>
                        <a:rPr lang="en-US" sz="27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  <a:endParaRPr lang="en-GB" sz="2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5943" marR="95943" marT="47972" marB="47972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3261823"/>
                  </a:ext>
                </a:extLst>
              </a:tr>
              <a:tr h="58774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5131877"/>
                  </a:ext>
                </a:extLst>
              </a:tr>
              <a:tr h="12139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4886382"/>
                  </a:ext>
                </a:extLst>
              </a:tr>
              <a:tr h="121397">
                <a:tc rowSpan="3">
                  <a:txBody>
                    <a:bodyPr/>
                    <a:lstStyle/>
                    <a:p>
                      <a:pPr algn="ctr"/>
                      <a:r>
                        <a:rPr lang="en-US" sz="2700" b="1" dirty="0">
                          <a:latin typeface="Century Gothic" panose="020B0502020202020204" pitchFamily="34" charset="0"/>
                        </a:rPr>
                        <a:t>+</a:t>
                      </a:r>
                      <a:endParaRPr lang="en-GB" sz="2700" b="1" dirty="0">
                        <a:latin typeface="Century Gothic" panose="020B0502020202020204" pitchFamily="34" charset="0"/>
                      </a:endParaRPr>
                    </a:p>
                  </a:txBody>
                  <a:tcPr marL="95943" marR="95943" marT="47972" marB="47972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3" gridSpan="3">
                  <a:txBody>
                    <a:bodyPr/>
                    <a:lstStyle/>
                    <a:p>
                      <a:pPr algn="ctr"/>
                      <a:r>
                        <a:rPr lang="en-US" sz="2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  <a:endParaRPr lang="en-GB" sz="27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5943" marR="95943" marT="47972" marB="47972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 gridSpan="3">
                  <a:txBody>
                    <a:bodyPr/>
                    <a:lstStyle/>
                    <a:p>
                      <a:pPr algn="ctr"/>
                      <a:r>
                        <a:rPr lang="en-US" sz="2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  <a:endParaRPr lang="en-GB" sz="27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5943" marR="95943" marT="47972" marB="47972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159455"/>
                  </a:ext>
                </a:extLst>
              </a:tr>
              <a:tr h="58774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336053"/>
                  </a:ext>
                </a:extLst>
              </a:tr>
              <a:tr h="12139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7375079"/>
                  </a:ext>
                </a:extLst>
              </a:tr>
              <a:tr h="121397">
                <a:tc rowSpan="3"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95943" marR="95943" marT="47972" marB="47972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3" gridSpan="3">
                  <a:txBody>
                    <a:bodyPr/>
                    <a:lstStyle/>
                    <a:p>
                      <a:pPr algn="ctr"/>
                      <a:r>
                        <a:rPr lang="en-US" sz="2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endParaRPr lang="en-GB" sz="27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5943" marR="95943" marT="47972" marB="47972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 gridSpan="3">
                  <a:txBody>
                    <a:bodyPr/>
                    <a:lstStyle/>
                    <a:p>
                      <a:pPr algn="ctr"/>
                      <a:r>
                        <a:rPr lang="en-US" sz="2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endParaRPr lang="en-GB" sz="27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5943" marR="95943" marT="47972" marB="47972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48849"/>
                  </a:ext>
                </a:extLst>
              </a:tr>
              <a:tr h="58774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660791"/>
                  </a:ext>
                </a:extLst>
              </a:tr>
              <a:tr h="12139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67541"/>
                  </a:ext>
                </a:extLst>
              </a:tr>
              <a:tr h="734683"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95943" marR="95943" marT="47972" marB="47972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95943" marR="95943" marT="47972" marB="47972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95943" marR="95943" marT="47972" marB="47972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3196395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9269D9EE-0164-4114-84A2-E1C5CF8DCC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6603364"/>
              </p:ext>
            </p:extLst>
          </p:nvPr>
        </p:nvGraphicFramePr>
        <p:xfrm>
          <a:off x="725964" y="1598004"/>
          <a:ext cx="3636000" cy="427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936288312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601129757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426251221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463651"/>
                  </a:ext>
                </a:extLst>
              </a:tr>
              <a:tr h="1281600"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8FAADC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FFE699"/>
                        </a:solidFill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  <a:endParaRPr lang="en-GB" sz="28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576248"/>
                  </a:ext>
                </a:extLst>
              </a:tr>
              <a:tr h="1281600">
                <a:tc vMerge="1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</a:t>
                      </a:r>
                      <a:endParaRPr lang="en-GB" sz="28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148138"/>
                  </a:ext>
                </a:extLst>
              </a:tr>
              <a:tr h="12816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8FAADC"/>
                          </a:solidFill>
                          <a:sym typeface="Wingdings" panose="05000000000000000000" pitchFamily="2" charset="2"/>
                        </a:rPr>
                        <a:t>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FFE699"/>
                        </a:solidFill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971553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EBF242F4-1A36-466C-AF49-FBA782305D43}"/>
              </a:ext>
            </a:extLst>
          </p:cNvPr>
          <p:cNvSpPr/>
          <p:nvPr/>
        </p:nvSpPr>
        <p:spPr>
          <a:xfrm>
            <a:off x="5722574" y="2499061"/>
            <a:ext cx="648000" cy="6480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493DE36-3B7A-4F16-8B4C-FF356CB6F454}"/>
              </a:ext>
            </a:extLst>
          </p:cNvPr>
          <p:cNvSpPr/>
          <p:nvPr/>
        </p:nvSpPr>
        <p:spPr>
          <a:xfrm>
            <a:off x="6548074" y="1686261"/>
            <a:ext cx="648000" cy="6480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D5085C0-3B23-4C15-8D94-ABD6E0FB08FD}"/>
              </a:ext>
            </a:extLst>
          </p:cNvPr>
          <p:cNvSpPr/>
          <p:nvPr/>
        </p:nvSpPr>
        <p:spPr>
          <a:xfrm>
            <a:off x="7383927" y="3343761"/>
            <a:ext cx="648000" cy="6480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8306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the missing representations.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9BF3D5D6-7D26-4CBE-BA40-8400E6FD9A04}"/>
              </a:ext>
            </a:extLst>
          </p:cNvPr>
          <p:cNvGraphicFramePr>
            <a:graphicFrameLocks noGrp="1"/>
          </p:cNvGraphicFramePr>
          <p:nvPr/>
        </p:nvGraphicFramePr>
        <p:xfrm>
          <a:off x="5150281" y="1598004"/>
          <a:ext cx="2977720" cy="3226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1631">
                  <a:extLst>
                    <a:ext uri="{9D8B030D-6E8A-4147-A177-3AD203B41FA5}">
                      <a16:colId xmlns:a16="http://schemas.microsoft.com/office/drawing/2014/main" val="170348104"/>
                    </a:ext>
                  </a:extLst>
                </a:gridCol>
                <a:gridCol w="212029">
                  <a:extLst>
                    <a:ext uri="{9D8B030D-6E8A-4147-A177-3AD203B41FA5}">
                      <a16:colId xmlns:a16="http://schemas.microsoft.com/office/drawing/2014/main" val="2470927024"/>
                    </a:ext>
                  </a:extLst>
                </a:gridCol>
                <a:gridCol w="401305">
                  <a:extLst>
                    <a:ext uri="{9D8B030D-6E8A-4147-A177-3AD203B41FA5}">
                      <a16:colId xmlns:a16="http://schemas.microsoft.com/office/drawing/2014/main" val="3314840042"/>
                    </a:ext>
                  </a:extLst>
                </a:gridCol>
                <a:gridCol w="212029">
                  <a:extLst>
                    <a:ext uri="{9D8B030D-6E8A-4147-A177-3AD203B41FA5}">
                      <a16:colId xmlns:a16="http://schemas.microsoft.com/office/drawing/2014/main" val="3849364234"/>
                    </a:ext>
                  </a:extLst>
                </a:gridCol>
                <a:gridCol w="212029">
                  <a:extLst>
                    <a:ext uri="{9D8B030D-6E8A-4147-A177-3AD203B41FA5}">
                      <a16:colId xmlns:a16="http://schemas.microsoft.com/office/drawing/2014/main" val="145277868"/>
                    </a:ext>
                  </a:extLst>
                </a:gridCol>
                <a:gridCol w="401305">
                  <a:extLst>
                    <a:ext uri="{9D8B030D-6E8A-4147-A177-3AD203B41FA5}">
                      <a16:colId xmlns:a16="http://schemas.microsoft.com/office/drawing/2014/main" val="3626749446"/>
                    </a:ext>
                  </a:extLst>
                </a:gridCol>
                <a:gridCol w="212029">
                  <a:extLst>
                    <a:ext uri="{9D8B030D-6E8A-4147-A177-3AD203B41FA5}">
                      <a16:colId xmlns:a16="http://schemas.microsoft.com/office/drawing/2014/main" val="2657089879"/>
                    </a:ext>
                  </a:extLst>
                </a:gridCol>
                <a:gridCol w="212029">
                  <a:extLst>
                    <a:ext uri="{9D8B030D-6E8A-4147-A177-3AD203B41FA5}">
                      <a16:colId xmlns:a16="http://schemas.microsoft.com/office/drawing/2014/main" val="2943165517"/>
                    </a:ext>
                  </a:extLst>
                </a:gridCol>
                <a:gridCol w="401305">
                  <a:extLst>
                    <a:ext uri="{9D8B030D-6E8A-4147-A177-3AD203B41FA5}">
                      <a16:colId xmlns:a16="http://schemas.microsoft.com/office/drawing/2014/main" val="273092791"/>
                    </a:ext>
                  </a:extLst>
                </a:gridCol>
                <a:gridCol w="212029">
                  <a:extLst>
                    <a:ext uri="{9D8B030D-6E8A-4147-A177-3AD203B41FA5}">
                      <a16:colId xmlns:a16="http://schemas.microsoft.com/office/drawing/2014/main" val="2609985841"/>
                    </a:ext>
                  </a:extLst>
                </a:gridCol>
              </a:tblGrid>
              <a:tr h="121397">
                <a:tc rowSpan="3"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95943" marR="95943" marT="47972" marB="47972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3" gridSpan="3">
                  <a:txBody>
                    <a:bodyPr/>
                    <a:lstStyle/>
                    <a:p>
                      <a:pPr algn="ctr"/>
                      <a:r>
                        <a:rPr lang="en-US" sz="27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  <a:endParaRPr lang="en-GB" sz="2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5943" marR="95943" marT="47972" marB="47972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3" gridSpan="3">
                  <a:txBody>
                    <a:bodyPr/>
                    <a:lstStyle/>
                    <a:p>
                      <a:pPr algn="ctr"/>
                      <a:r>
                        <a:rPr lang="en-US" sz="27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  <a:endParaRPr lang="en-GB" sz="2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5943" marR="95943" marT="47972" marB="47972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3261823"/>
                  </a:ext>
                </a:extLst>
              </a:tr>
              <a:tr h="58774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5131877"/>
                  </a:ext>
                </a:extLst>
              </a:tr>
              <a:tr h="12139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4886382"/>
                  </a:ext>
                </a:extLst>
              </a:tr>
              <a:tr h="121397">
                <a:tc rowSpan="3">
                  <a:txBody>
                    <a:bodyPr/>
                    <a:lstStyle/>
                    <a:p>
                      <a:pPr algn="ctr"/>
                      <a:r>
                        <a:rPr lang="en-US" sz="2700" b="1" dirty="0">
                          <a:latin typeface="Century Gothic" panose="020B0502020202020204" pitchFamily="34" charset="0"/>
                        </a:rPr>
                        <a:t>+</a:t>
                      </a:r>
                      <a:endParaRPr lang="en-GB" sz="2700" b="1" dirty="0">
                        <a:latin typeface="Century Gothic" panose="020B0502020202020204" pitchFamily="34" charset="0"/>
                      </a:endParaRPr>
                    </a:p>
                  </a:txBody>
                  <a:tcPr marL="95943" marR="95943" marT="47972" marB="47972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3" gridSpan="3">
                  <a:txBody>
                    <a:bodyPr/>
                    <a:lstStyle/>
                    <a:p>
                      <a:pPr algn="ctr"/>
                      <a:r>
                        <a:rPr lang="en-US" sz="2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  <a:endParaRPr lang="en-GB" sz="27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5943" marR="95943" marT="47972" marB="47972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 gridSpan="3">
                  <a:txBody>
                    <a:bodyPr/>
                    <a:lstStyle/>
                    <a:p>
                      <a:pPr algn="ctr"/>
                      <a:r>
                        <a:rPr lang="en-US" sz="2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  <a:endParaRPr lang="en-GB" sz="27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5943" marR="95943" marT="47972" marB="47972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159455"/>
                  </a:ext>
                </a:extLst>
              </a:tr>
              <a:tr h="58774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336053"/>
                  </a:ext>
                </a:extLst>
              </a:tr>
              <a:tr h="12139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7375079"/>
                  </a:ext>
                </a:extLst>
              </a:tr>
              <a:tr h="121397">
                <a:tc rowSpan="3"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95943" marR="95943" marT="47972" marB="47972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3" gridSpan="3">
                  <a:txBody>
                    <a:bodyPr/>
                    <a:lstStyle/>
                    <a:p>
                      <a:pPr algn="ctr"/>
                      <a:r>
                        <a:rPr lang="en-US" sz="2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endParaRPr lang="en-GB" sz="27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5943" marR="95943" marT="47972" marB="47972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 gridSpan="3">
                  <a:txBody>
                    <a:bodyPr/>
                    <a:lstStyle/>
                    <a:p>
                      <a:pPr algn="ctr"/>
                      <a:r>
                        <a:rPr lang="en-US" sz="2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endParaRPr lang="en-GB" sz="27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95943" marR="95943" marT="47972" marB="47972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48849"/>
                  </a:ext>
                </a:extLst>
              </a:tr>
              <a:tr h="58774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660791"/>
                  </a:ext>
                </a:extLst>
              </a:tr>
              <a:tr h="12139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67541"/>
                  </a:ext>
                </a:extLst>
              </a:tr>
              <a:tr h="734683"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95943" marR="95943" marT="47972" marB="47972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95943" marR="95943" marT="47972" marB="47972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95943" marR="95943" marT="47972" marB="47972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3196395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9269D9EE-0164-4114-84A2-E1C5CF8DCC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9618660"/>
              </p:ext>
            </p:extLst>
          </p:nvPr>
        </p:nvGraphicFramePr>
        <p:xfrm>
          <a:off x="725964" y="1598004"/>
          <a:ext cx="3636000" cy="4275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936288312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601129757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426251221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463651"/>
                  </a:ext>
                </a:extLst>
              </a:tr>
              <a:tr h="1281600"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  <a:endParaRPr lang="en-GB" sz="28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576248"/>
                  </a:ext>
                </a:extLst>
              </a:tr>
              <a:tr h="1281600">
                <a:tc vMerge="1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  <a:endParaRPr lang="en-GB" sz="28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sym typeface="Wingdings" panose="05000000000000000000" pitchFamily="2" charset="2"/>
                        </a:rPr>
                        <a:t></a:t>
                      </a:r>
                      <a:endParaRPr lang="en-GB" sz="28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148138"/>
                  </a:ext>
                </a:extLst>
              </a:tr>
              <a:tr h="1260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971553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EBF242F4-1A36-466C-AF49-FBA782305D43}"/>
              </a:ext>
            </a:extLst>
          </p:cNvPr>
          <p:cNvSpPr/>
          <p:nvPr/>
        </p:nvSpPr>
        <p:spPr>
          <a:xfrm>
            <a:off x="5722574" y="2499061"/>
            <a:ext cx="648000" cy="648000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</a:t>
            </a:r>
            <a:endParaRPr lang="en-GB" sz="27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493DE36-3B7A-4F16-8B4C-FF356CB6F454}"/>
              </a:ext>
            </a:extLst>
          </p:cNvPr>
          <p:cNvSpPr/>
          <p:nvPr/>
        </p:nvSpPr>
        <p:spPr>
          <a:xfrm>
            <a:off x="6548074" y="1686261"/>
            <a:ext cx="648000" cy="648000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r>
            <a:endParaRPr lang="en-GB" sz="27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D5085C0-3B23-4C15-8D94-ABD6E0FB08FD}"/>
              </a:ext>
            </a:extLst>
          </p:cNvPr>
          <p:cNvSpPr/>
          <p:nvPr/>
        </p:nvSpPr>
        <p:spPr>
          <a:xfrm>
            <a:off x="7383927" y="3343761"/>
            <a:ext cx="648000" cy="648000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9</a:t>
            </a:r>
            <a:endParaRPr lang="en-GB" sz="27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B0F603F-369A-4368-8A8F-F8D2192E5895}"/>
              </a:ext>
            </a:extLst>
          </p:cNvPr>
          <p:cNvSpPr/>
          <p:nvPr/>
        </p:nvSpPr>
        <p:spPr>
          <a:xfrm>
            <a:off x="5722574" y="2499061"/>
            <a:ext cx="648000" cy="648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7AF6A94-A62F-4051-AF11-7434743BEFBA}"/>
              </a:ext>
            </a:extLst>
          </p:cNvPr>
          <p:cNvSpPr/>
          <p:nvPr/>
        </p:nvSpPr>
        <p:spPr>
          <a:xfrm>
            <a:off x="6548074" y="1686261"/>
            <a:ext cx="648000" cy="648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E5016F4-4AE0-4FCE-8084-9CC46FA821C3}"/>
              </a:ext>
            </a:extLst>
          </p:cNvPr>
          <p:cNvSpPr/>
          <p:nvPr/>
        </p:nvSpPr>
        <p:spPr>
          <a:xfrm>
            <a:off x="7383927" y="3343761"/>
            <a:ext cx="648000" cy="648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719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Adam says that all these give the same answer. Do you agree?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557A4D3-EF6C-4B32-9CC7-9605842B74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0150662"/>
              </p:ext>
            </p:extLst>
          </p:nvPr>
        </p:nvGraphicFramePr>
        <p:xfrm>
          <a:off x="5005314" y="4152324"/>
          <a:ext cx="2619976" cy="1964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4994">
                  <a:extLst>
                    <a:ext uri="{9D8B030D-6E8A-4147-A177-3AD203B41FA5}">
                      <a16:colId xmlns:a16="http://schemas.microsoft.com/office/drawing/2014/main" val="170348104"/>
                    </a:ext>
                  </a:extLst>
                </a:gridCol>
                <a:gridCol w="654994">
                  <a:extLst>
                    <a:ext uri="{9D8B030D-6E8A-4147-A177-3AD203B41FA5}">
                      <a16:colId xmlns:a16="http://schemas.microsoft.com/office/drawing/2014/main" val="2470927024"/>
                    </a:ext>
                  </a:extLst>
                </a:gridCol>
                <a:gridCol w="654994">
                  <a:extLst>
                    <a:ext uri="{9D8B030D-6E8A-4147-A177-3AD203B41FA5}">
                      <a16:colId xmlns:a16="http://schemas.microsoft.com/office/drawing/2014/main" val="145277868"/>
                    </a:ext>
                  </a:extLst>
                </a:gridCol>
                <a:gridCol w="654994">
                  <a:extLst>
                    <a:ext uri="{9D8B030D-6E8A-4147-A177-3AD203B41FA5}">
                      <a16:colId xmlns:a16="http://schemas.microsoft.com/office/drawing/2014/main" val="2943165517"/>
                    </a:ext>
                  </a:extLst>
                </a:gridCol>
              </a:tblGrid>
              <a:tr h="654994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1261174"/>
                  </a:ext>
                </a:extLst>
              </a:tr>
              <a:tr h="654994">
                <a:tc>
                  <a:txBody>
                    <a:bodyPr/>
                    <a:lstStyle/>
                    <a:p>
                      <a:pPr algn="ctr"/>
                      <a:r>
                        <a:rPr lang="en-US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7624101"/>
                  </a:ext>
                </a:extLst>
              </a:tr>
              <a:tr h="654994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4124726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9DE3002-6A73-4D41-B3D1-3AAD1C8A20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2745249"/>
              </p:ext>
            </p:extLst>
          </p:nvPr>
        </p:nvGraphicFramePr>
        <p:xfrm>
          <a:off x="3557467" y="1720933"/>
          <a:ext cx="4866166" cy="194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166">
                  <a:extLst>
                    <a:ext uri="{9D8B030D-6E8A-4147-A177-3AD203B41FA5}">
                      <a16:colId xmlns:a16="http://schemas.microsoft.com/office/drawing/2014/main" val="2936288312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2601129757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4262512219"/>
                    </a:ext>
                  </a:extLst>
                </a:gridCol>
              </a:tblGrid>
              <a:tr h="756000"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  <a:endParaRPr lang="en-GB" sz="18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7514" marR="27514" marT="27514" marB="27514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5 hundreds</a:t>
                      </a:r>
                      <a:endParaRPr lang="en-GB" sz="24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  <a:sym typeface="Wingdings" panose="05000000000000000000" pitchFamily="2" charset="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1 ten</a:t>
                      </a:r>
                      <a:endParaRPr lang="en-GB" sz="24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  <a:sym typeface="Wingdings" panose="05000000000000000000" pitchFamily="2" charset="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7 ones</a:t>
                      </a:r>
                      <a:endParaRPr lang="en-GB" sz="24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  <a:sym typeface="Wingdings" panose="05000000000000000000" pitchFamily="2" charset="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576248"/>
                  </a:ext>
                </a:extLst>
              </a:tr>
              <a:tr h="756000">
                <a:tc vMerge="1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1 hundred</a:t>
                      </a:r>
                      <a:endParaRPr lang="en-GB" sz="24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  <a:sym typeface="Wingdings" panose="05000000000000000000" pitchFamily="2" charset="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4 tens</a:t>
                      </a:r>
                      <a:endParaRPr lang="en-GB" sz="24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  <a:sym typeface="Wingdings" panose="05000000000000000000" pitchFamily="2" charset="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2 ones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14813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27514" marR="27514" marT="27514" marB="27514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1" dirty="0">
                        <a:ln w="6350">
                          <a:noFill/>
                        </a:ln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1" dirty="0">
                        <a:ln w="6350">
                          <a:noFill/>
                        </a:ln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1" dirty="0">
                        <a:ln w="6350">
                          <a:noFill/>
                        </a:ln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971553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0237C30E-B607-4187-A293-AF2572C3EE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129201"/>
              </p:ext>
            </p:extLst>
          </p:nvPr>
        </p:nvGraphicFramePr>
        <p:xfrm>
          <a:off x="344956" y="1741942"/>
          <a:ext cx="2988000" cy="280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936288312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2601129757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426251221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463651"/>
                  </a:ext>
                </a:extLst>
              </a:tr>
              <a:tr h="792000"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8FAADC"/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  <a:endParaRPr lang="en-GB" sz="24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576248"/>
                  </a:ext>
                </a:extLst>
              </a:tr>
              <a:tr h="792000">
                <a:tc vMerge="1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8FAADC"/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  <a:endParaRPr lang="en-GB" sz="24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148138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b="1" dirty="0">
                        <a:ln w="6350">
                          <a:noFill/>
                        </a:ln>
                        <a:solidFill>
                          <a:srgbClr val="FF0000"/>
                        </a:solidFill>
                        <a:latin typeface="Century Gothic" panose="020B0502020202020204" pitchFamily="34" charset="0"/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b="1" dirty="0">
                        <a:ln w="6350">
                          <a:noFill/>
                        </a:ln>
                        <a:solidFill>
                          <a:srgbClr val="FF0000"/>
                        </a:solidFill>
                        <a:latin typeface="Century Gothic" panose="020B0502020202020204" pitchFamily="34" charset="0"/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b="1" dirty="0">
                        <a:ln w="6350">
                          <a:noFill/>
                        </a:ln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0063589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8FE159A-C9FB-4BC2-A278-B1D9FAA41E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4288766"/>
              </p:ext>
            </p:extLst>
          </p:nvPr>
        </p:nvGraphicFramePr>
        <p:xfrm>
          <a:off x="643482" y="1361938"/>
          <a:ext cx="6216000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68000">
                  <a:extLst>
                    <a:ext uri="{9D8B030D-6E8A-4147-A177-3AD203B41FA5}">
                      <a16:colId xmlns:a16="http://schemas.microsoft.com/office/drawing/2014/main" val="2201030715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3870926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00302294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5D12C9B8-9DE3-4C53-91A3-BC74EB478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6082537"/>
              </p:ext>
            </p:extLst>
          </p:nvPr>
        </p:nvGraphicFramePr>
        <p:xfrm>
          <a:off x="4927616" y="3804341"/>
          <a:ext cx="3168000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68000">
                  <a:extLst>
                    <a:ext uri="{9D8B030D-6E8A-4147-A177-3AD203B41FA5}">
                      <a16:colId xmlns:a16="http://schemas.microsoft.com/office/drawing/2014/main" val="22010307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00302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88406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Adam says that all these give the same answer. Do you agree?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Adam is incorrect.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 and C = 658; B = 659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6BBF4F4-CAA2-4F69-A704-6482E7BC5D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3205446"/>
              </p:ext>
            </p:extLst>
          </p:nvPr>
        </p:nvGraphicFramePr>
        <p:xfrm>
          <a:off x="5005314" y="4152324"/>
          <a:ext cx="2619976" cy="1964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4994">
                  <a:extLst>
                    <a:ext uri="{9D8B030D-6E8A-4147-A177-3AD203B41FA5}">
                      <a16:colId xmlns:a16="http://schemas.microsoft.com/office/drawing/2014/main" val="170348104"/>
                    </a:ext>
                  </a:extLst>
                </a:gridCol>
                <a:gridCol w="654994">
                  <a:extLst>
                    <a:ext uri="{9D8B030D-6E8A-4147-A177-3AD203B41FA5}">
                      <a16:colId xmlns:a16="http://schemas.microsoft.com/office/drawing/2014/main" val="2470927024"/>
                    </a:ext>
                  </a:extLst>
                </a:gridCol>
                <a:gridCol w="654994">
                  <a:extLst>
                    <a:ext uri="{9D8B030D-6E8A-4147-A177-3AD203B41FA5}">
                      <a16:colId xmlns:a16="http://schemas.microsoft.com/office/drawing/2014/main" val="145277868"/>
                    </a:ext>
                  </a:extLst>
                </a:gridCol>
                <a:gridCol w="654994">
                  <a:extLst>
                    <a:ext uri="{9D8B030D-6E8A-4147-A177-3AD203B41FA5}">
                      <a16:colId xmlns:a16="http://schemas.microsoft.com/office/drawing/2014/main" val="2943165517"/>
                    </a:ext>
                  </a:extLst>
                </a:gridCol>
              </a:tblGrid>
              <a:tr h="654994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1261174"/>
                  </a:ext>
                </a:extLst>
              </a:tr>
              <a:tr h="654994">
                <a:tc>
                  <a:txBody>
                    <a:bodyPr/>
                    <a:lstStyle/>
                    <a:p>
                      <a:pPr algn="ctr"/>
                      <a:r>
                        <a:rPr lang="en-US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7624101"/>
                  </a:ext>
                </a:extLst>
              </a:tr>
              <a:tr h="654994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4124726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9A02DF16-3FF9-4CD3-A420-D5A5EFEDC4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026320"/>
              </p:ext>
            </p:extLst>
          </p:nvPr>
        </p:nvGraphicFramePr>
        <p:xfrm>
          <a:off x="3557467" y="1720933"/>
          <a:ext cx="4866166" cy="194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166">
                  <a:extLst>
                    <a:ext uri="{9D8B030D-6E8A-4147-A177-3AD203B41FA5}">
                      <a16:colId xmlns:a16="http://schemas.microsoft.com/office/drawing/2014/main" val="2936288312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2601129757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4262512219"/>
                    </a:ext>
                  </a:extLst>
                </a:gridCol>
              </a:tblGrid>
              <a:tr h="756000"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  <a:endParaRPr lang="en-GB" sz="18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7514" marR="27514" marT="27514" marB="27514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5 hundreds</a:t>
                      </a:r>
                      <a:endParaRPr lang="en-GB" sz="24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  <a:sym typeface="Wingdings" panose="05000000000000000000" pitchFamily="2" charset="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1 ten</a:t>
                      </a:r>
                      <a:endParaRPr lang="en-GB" sz="24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  <a:sym typeface="Wingdings" panose="05000000000000000000" pitchFamily="2" charset="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7 ones</a:t>
                      </a:r>
                      <a:endParaRPr lang="en-GB" sz="24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  <a:sym typeface="Wingdings" panose="05000000000000000000" pitchFamily="2" charset="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576248"/>
                  </a:ext>
                </a:extLst>
              </a:tr>
              <a:tr h="756000">
                <a:tc vMerge="1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1 hundred</a:t>
                      </a:r>
                      <a:endParaRPr lang="en-GB" sz="24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  <a:sym typeface="Wingdings" panose="05000000000000000000" pitchFamily="2" charset="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4 tens</a:t>
                      </a:r>
                      <a:endParaRPr lang="en-GB" sz="24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  <a:sym typeface="Wingdings" panose="05000000000000000000" pitchFamily="2" charset="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2 ones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14813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27514" marR="27514" marT="27514" marB="27514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dirty="0">
                          <a:ln w="6350">
                            <a:noFill/>
                          </a:ln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dirty="0">
                          <a:ln w="6350">
                            <a:noFill/>
                          </a:ln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dirty="0">
                          <a:ln w="6350">
                            <a:noFill/>
                          </a:ln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971553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59BEBA8F-AE77-4937-BE0C-6AD830DD50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2306324"/>
              </p:ext>
            </p:extLst>
          </p:nvPr>
        </p:nvGraphicFramePr>
        <p:xfrm>
          <a:off x="344956" y="1741942"/>
          <a:ext cx="2988000" cy="280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936288312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2601129757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426251221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463651"/>
                  </a:ext>
                </a:extLst>
              </a:tr>
              <a:tr h="792000"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8FAADC"/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  <a:endParaRPr lang="en-GB" sz="24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576248"/>
                  </a:ext>
                </a:extLst>
              </a:tr>
              <a:tr h="792000">
                <a:tc vMerge="1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8FAADC"/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  <a:endParaRPr lang="en-GB" sz="24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148138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6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5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0063589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5C9AD028-A8D3-4B05-B70B-D0F473E26A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7598149"/>
              </p:ext>
            </p:extLst>
          </p:nvPr>
        </p:nvGraphicFramePr>
        <p:xfrm>
          <a:off x="643482" y="1361938"/>
          <a:ext cx="6216000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68000">
                  <a:extLst>
                    <a:ext uri="{9D8B030D-6E8A-4147-A177-3AD203B41FA5}">
                      <a16:colId xmlns:a16="http://schemas.microsoft.com/office/drawing/2014/main" val="2201030715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3870926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00302294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D4120EE0-B10A-434C-8FC2-F450DE8F32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8730891"/>
              </p:ext>
            </p:extLst>
          </p:nvPr>
        </p:nvGraphicFramePr>
        <p:xfrm>
          <a:off x="4927616" y="3804341"/>
          <a:ext cx="3168000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68000">
                  <a:extLst>
                    <a:ext uri="{9D8B030D-6E8A-4147-A177-3AD203B41FA5}">
                      <a16:colId xmlns:a16="http://schemas.microsoft.com/office/drawing/2014/main" val="22010307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00302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69713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BB34C5D-B5CB-49CF-9F08-F84D0FF0F2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3726"/>
            <a:ext cx="8913124" cy="63221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83C10ED0-D076-4C93-8768-A000CE64E960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  <a:endParaRPr lang="en-GB" sz="12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Natasha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Natasha correct? Prove it.       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4DB8414B-6654-439C-B21B-8CB6CE5775E6}"/>
              </a:ext>
            </a:extLst>
          </p:cNvPr>
          <p:cNvSpPr/>
          <p:nvPr/>
        </p:nvSpPr>
        <p:spPr>
          <a:xfrm flipH="1">
            <a:off x="3010594" y="1424845"/>
            <a:ext cx="4548863" cy="1558255"/>
          </a:xfrm>
          <a:prstGeom prst="wedgeRoundRectCallout">
            <a:avLst>
              <a:gd name="adj1" fmla="val 66600"/>
              <a:gd name="adj2" fmla="val 2693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can make a total of 867 if I add 3 hundreds, 2 tens and 4 ones to one of the numbers below.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5319359B-100B-4137-9370-6A64045A59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6692663"/>
              </p:ext>
            </p:extLst>
          </p:nvPr>
        </p:nvGraphicFramePr>
        <p:xfrm>
          <a:off x="1152471" y="3524937"/>
          <a:ext cx="1976400" cy="195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400">
                  <a:extLst>
                    <a:ext uri="{9D8B030D-6E8A-4147-A177-3AD203B41FA5}">
                      <a16:colId xmlns:a16="http://schemas.microsoft.com/office/drawing/2014/main" val="293628831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601129757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4262512219"/>
                    </a:ext>
                  </a:extLst>
                </a:gridCol>
              </a:tblGrid>
              <a:tr h="31288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463651"/>
                  </a:ext>
                </a:extLst>
              </a:tr>
              <a:tr h="492727"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FFE699"/>
                        </a:solidFill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576248"/>
                  </a:ext>
                </a:extLst>
              </a:tr>
              <a:tr h="652864">
                <a:tc vMerge="1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8FAADC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8FAADC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</a:txBody>
                  <a:tcPr marL="0" marR="0" marT="1800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</a:txBody>
                  <a:tcPr marL="0" marR="0" marT="1800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  <a:endParaRPr lang="en-GB" sz="2000" spc="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</a:t>
                      </a:r>
                      <a:endParaRPr lang="en-GB" sz="2000" spc="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</a:txBody>
                  <a:tcPr marL="0" marR="0" marT="1800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148138"/>
                  </a:ext>
                </a:extLst>
              </a:tr>
              <a:tr h="492727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971553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0CF993A1-43FA-4F89-87E9-CE8D9BB078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7618526"/>
              </p:ext>
            </p:extLst>
          </p:nvPr>
        </p:nvGraphicFramePr>
        <p:xfrm>
          <a:off x="3464291" y="3524937"/>
          <a:ext cx="1976400" cy="195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400">
                  <a:extLst>
                    <a:ext uri="{9D8B030D-6E8A-4147-A177-3AD203B41FA5}">
                      <a16:colId xmlns:a16="http://schemas.microsoft.com/office/drawing/2014/main" val="293628831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601129757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4262512219"/>
                    </a:ext>
                  </a:extLst>
                </a:gridCol>
              </a:tblGrid>
              <a:tr h="31288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463651"/>
                  </a:ext>
                </a:extLst>
              </a:tr>
              <a:tr h="492727"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FFE699"/>
                        </a:solidFill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576248"/>
                  </a:ext>
                </a:extLst>
              </a:tr>
              <a:tr h="652864">
                <a:tc vMerge="1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8FAADC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8FAADC"/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</a:txBody>
                  <a:tcPr marL="0" marR="0" marT="1800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</a:t>
                      </a:r>
                    </a:p>
                  </a:txBody>
                  <a:tcPr marL="0" marR="0" marT="1800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  <a:endParaRPr lang="en-GB" sz="2000" spc="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</a:txBody>
                  <a:tcPr marL="0" marR="0" marT="1800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148138"/>
                  </a:ext>
                </a:extLst>
              </a:tr>
              <a:tr h="492727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971553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E6EF6FA8-A4B5-4397-8939-5EB1BB7B8F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238611"/>
              </p:ext>
            </p:extLst>
          </p:nvPr>
        </p:nvGraphicFramePr>
        <p:xfrm>
          <a:off x="5772340" y="3515534"/>
          <a:ext cx="1976400" cy="195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400">
                  <a:extLst>
                    <a:ext uri="{9D8B030D-6E8A-4147-A177-3AD203B41FA5}">
                      <a16:colId xmlns:a16="http://schemas.microsoft.com/office/drawing/2014/main" val="293628831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601129757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4262512219"/>
                    </a:ext>
                  </a:extLst>
                </a:gridCol>
              </a:tblGrid>
              <a:tr h="31288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463651"/>
                  </a:ext>
                </a:extLst>
              </a:tr>
              <a:tr h="492727"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FFE699"/>
                        </a:solidFill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576248"/>
                  </a:ext>
                </a:extLst>
              </a:tr>
              <a:tr h="652864">
                <a:tc vMerge="1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</a:t>
                      </a:r>
                      <a:endParaRPr lang="en-GB" sz="2000" spc="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148138"/>
                  </a:ext>
                </a:extLst>
              </a:tr>
              <a:tr h="492727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971553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852B39D2-2272-4A25-A7C7-A002A7E2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7174496"/>
              </p:ext>
            </p:extLst>
          </p:nvPr>
        </p:nvGraphicFramePr>
        <p:xfrm>
          <a:off x="1342605" y="3119294"/>
          <a:ext cx="6624000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68000">
                  <a:extLst>
                    <a:ext uri="{9D8B030D-6E8A-4147-A177-3AD203B41FA5}">
                      <a16:colId xmlns:a16="http://schemas.microsoft.com/office/drawing/2014/main" val="2201030715"/>
                    </a:ext>
                  </a:extLst>
                </a:gridCol>
                <a:gridCol w="2268000">
                  <a:extLst>
                    <a:ext uri="{9D8B030D-6E8A-4147-A177-3AD203B41FA5}">
                      <a16:colId xmlns:a16="http://schemas.microsoft.com/office/drawing/2014/main" val="1387092668"/>
                    </a:ext>
                  </a:extLst>
                </a:gridCol>
                <a:gridCol w="2088000">
                  <a:extLst>
                    <a:ext uri="{9D8B030D-6E8A-4147-A177-3AD203B41FA5}">
                      <a16:colId xmlns:a16="http://schemas.microsoft.com/office/drawing/2014/main" val="30506313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00302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68957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BB34C5D-B5CB-49CF-9F08-F84D0FF0F2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3726"/>
            <a:ext cx="8913124" cy="63221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83C10ED0-D076-4C93-8768-A000CE64E960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  <a:endParaRPr lang="en-GB" sz="12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Natasha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Natasha correct? Prove it.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Natasha is correct because…  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  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4DB8414B-6654-439C-B21B-8CB6CE5775E6}"/>
              </a:ext>
            </a:extLst>
          </p:cNvPr>
          <p:cNvSpPr/>
          <p:nvPr/>
        </p:nvSpPr>
        <p:spPr>
          <a:xfrm flipH="1">
            <a:off x="3010594" y="1424845"/>
            <a:ext cx="4548863" cy="1558255"/>
          </a:xfrm>
          <a:prstGeom prst="wedgeRoundRectCallout">
            <a:avLst>
              <a:gd name="adj1" fmla="val 66600"/>
              <a:gd name="adj2" fmla="val 2693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can make a total of 867 if I add 3 hundreds, 2 tens and 4 ones to one of the numbers below.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5319359B-100B-4137-9370-6A64045A599A}"/>
              </a:ext>
            </a:extLst>
          </p:cNvPr>
          <p:cNvGraphicFramePr>
            <a:graphicFrameLocks noGrp="1"/>
          </p:cNvGraphicFramePr>
          <p:nvPr/>
        </p:nvGraphicFramePr>
        <p:xfrm>
          <a:off x="1152471" y="3524937"/>
          <a:ext cx="1976400" cy="195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400">
                  <a:extLst>
                    <a:ext uri="{9D8B030D-6E8A-4147-A177-3AD203B41FA5}">
                      <a16:colId xmlns:a16="http://schemas.microsoft.com/office/drawing/2014/main" val="293628831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601129757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4262512219"/>
                    </a:ext>
                  </a:extLst>
                </a:gridCol>
              </a:tblGrid>
              <a:tr h="31288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463651"/>
                  </a:ext>
                </a:extLst>
              </a:tr>
              <a:tr h="492727"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FFE699"/>
                        </a:solidFill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576248"/>
                  </a:ext>
                </a:extLst>
              </a:tr>
              <a:tr h="652864">
                <a:tc vMerge="1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8FAADC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8FAADC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</a:txBody>
                  <a:tcPr marL="0" marR="0" marT="1800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</a:txBody>
                  <a:tcPr marL="0" marR="0" marT="1800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  <a:endParaRPr lang="en-GB" sz="2000" spc="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</a:t>
                      </a:r>
                      <a:endParaRPr lang="en-GB" sz="2000" spc="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</a:txBody>
                  <a:tcPr marL="0" marR="0" marT="1800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148138"/>
                  </a:ext>
                </a:extLst>
              </a:tr>
              <a:tr h="492727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971553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0CF993A1-43FA-4F89-87E9-CE8D9BB0781D}"/>
              </a:ext>
            </a:extLst>
          </p:cNvPr>
          <p:cNvGraphicFramePr>
            <a:graphicFrameLocks noGrp="1"/>
          </p:cNvGraphicFramePr>
          <p:nvPr/>
        </p:nvGraphicFramePr>
        <p:xfrm>
          <a:off x="3464291" y="3524937"/>
          <a:ext cx="1976400" cy="195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400">
                  <a:extLst>
                    <a:ext uri="{9D8B030D-6E8A-4147-A177-3AD203B41FA5}">
                      <a16:colId xmlns:a16="http://schemas.microsoft.com/office/drawing/2014/main" val="293628831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601129757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4262512219"/>
                    </a:ext>
                  </a:extLst>
                </a:gridCol>
              </a:tblGrid>
              <a:tr h="31288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463651"/>
                  </a:ext>
                </a:extLst>
              </a:tr>
              <a:tr h="492727"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FFE699"/>
                        </a:solidFill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576248"/>
                  </a:ext>
                </a:extLst>
              </a:tr>
              <a:tr h="652864">
                <a:tc vMerge="1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8FAADC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8FAADC"/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</a:txBody>
                  <a:tcPr marL="0" marR="0" marT="1800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</a:t>
                      </a:r>
                    </a:p>
                  </a:txBody>
                  <a:tcPr marL="0" marR="0" marT="1800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  <a:endParaRPr lang="en-GB" sz="2000" spc="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</a:txBody>
                  <a:tcPr marL="0" marR="0" marT="1800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148138"/>
                  </a:ext>
                </a:extLst>
              </a:tr>
              <a:tr h="492727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971553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E6EF6FA8-A4B5-4397-8939-5EB1BB7B8FF5}"/>
              </a:ext>
            </a:extLst>
          </p:cNvPr>
          <p:cNvGraphicFramePr>
            <a:graphicFrameLocks noGrp="1"/>
          </p:cNvGraphicFramePr>
          <p:nvPr/>
        </p:nvGraphicFramePr>
        <p:xfrm>
          <a:off x="5772340" y="3515534"/>
          <a:ext cx="1976400" cy="195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400">
                  <a:extLst>
                    <a:ext uri="{9D8B030D-6E8A-4147-A177-3AD203B41FA5}">
                      <a16:colId xmlns:a16="http://schemas.microsoft.com/office/drawing/2014/main" val="293628831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601129757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4262512219"/>
                    </a:ext>
                  </a:extLst>
                </a:gridCol>
              </a:tblGrid>
              <a:tr h="31288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463651"/>
                  </a:ext>
                </a:extLst>
              </a:tr>
              <a:tr h="492727"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FFE699"/>
                        </a:solidFill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576248"/>
                  </a:ext>
                </a:extLst>
              </a:tr>
              <a:tr h="652864">
                <a:tc vMerge="1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</a:t>
                      </a:r>
                      <a:endParaRPr lang="en-GB" sz="2000" spc="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148138"/>
                  </a:ext>
                </a:extLst>
              </a:tr>
              <a:tr h="492727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971553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852B39D2-2272-4A25-A7C7-A002A7E2FD30}"/>
              </a:ext>
            </a:extLst>
          </p:cNvPr>
          <p:cNvGraphicFramePr>
            <a:graphicFrameLocks noGrp="1"/>
          </p:cNvGraphicFramePr>
          <p:nvPr/>
        </p:nvGraphicFramePr>
        <p:xfrm>
          <a:off x="1342605" y="3119294"/>
          <a:ext cx="6624000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68000">
                  <a:extLst>
                    <a:ext uri="{9D8B030D-6E8A-4147-A177-3AD203B41FA5}">
                      <a16:colId xmlns:a16="http://schemas.microsoft.com/office/drawing/2014/main" val="2201030715"/>
                    </a:ext>
                  </a:extLst>
                </a:gridCol>
                <a:gridCol w="2268000">
                  <a:extLst>
                    <a:ext uri="{9D8B030D-6E8A-4147-A177-3AD203B41FA5}">
                      <a16:colId xmlns:a16="http://schemas.microsoft.com/office/drawing/2014/main" val="1387092668"/>
                    </a:ext>
                  </a:extLst>
                </a:gridCol>
                <a:gridCol w="2088000">
                  <a:extLst>
                    <a:ext uri="{9D8B030D-6E8A-4147-A177-3AD203B41FA5}">
                      <a16:colId xmlns:a16="http://schemas.microsoft.com/office/drawing/2014/main" val="30506313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00302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03409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5ACCD30-AB77-42C7-9D3E-FE68D0AB05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3726"/>
            <a:ext cx="8913124" cy="63221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5FEABE5C-A2C5-4AF6-8ED1-85A83A569F44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  <a:endParaRPr lang="en-GB" sz="12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Natasha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Natasha correct? Prove it.</a:t>
            </a:r>
            <a:endParaRPr lang="en-GB" sz="1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Natasha is correct because C: 324 + 543 = 867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  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7E98FF15-BCF1-4D70-8092-439D014C72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9047801"/>
              </p:ext>
            </p:extLst>
          </p:nvPr>
        </p:nvGraphicFramePr>
        <p:xfrm>
          <a:off x="1152471" y="3524937"/>
          <a:ext cx="1976400" cy="195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400">
                  <a:extLst>
                    <a:ext uri="{9D8B030D-6E8A-4147-A177-3AD203B41FA5}">
                      <a16:colId xmlns:a16="http://schemas.microsoft.com/office/drawing/2014/main" val="293628831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601129757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4262512219"/>
                    </a:ext>
                  </a:extLst>
                </a:gridCol>
              </a:tblGrid>
              <a:tr h="31288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463651"/>
                  </a:ext>
                </a:extLst>
              </a:tr>
              <a:tr h="492727"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FFE699"/>
                        </a:solidFill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576248"/>
                  </a:ext>
                </a:extLst>
              </a:tr>
              <a:tr h="652864">
                <a:tc vMerge="1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</a:txBody>
                  <a:tcPr marL="0" marR="0" marT="1800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</a:txBody>
                  <a:tcPr marL="0" marR="0" marT="1800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  <a:endParaRPr lang="en-GB" sz="2000" spc="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sym typeface="Wingdings" panose="05000000000000000000" pitchFamily="2" charset="2"/>
                        </a:rPr>
                        <a:t></a:t>
                      </a:r>
                      <a:endParaRPr lang="en-GB" sz="2000" spc="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 marL="0" marR="0" marT="1800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148138"/>
                  </a:ext>
                </a:extLst>
              </a:tr>
              <a:tr h="492727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n w="6350"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n w="6350"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n w="6350"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971553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7229FC65-28FC-4DAF-B2CA-C056FB4EBF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1566889"/>
              </p:ext>
            </p:extLst>
          </p:nvPr>
        </p:nvGraphicFramePr>
        <p:xfrm>
          <a:off x="3464291" y="3524937"/>
          <a:ext cx="1976400" cy="195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400">
                  <a:extLst>
                    <a:ext uri="{9D8B030D-6E8A-4147-A177-3AD203B41FA5}">
                      <a16:colId xmlns:a16="http://schemas.microsoft.com/office/drawing/2014/main" val="293628831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601129757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4262512219"/>
                    </a:ext>
                  </a:extLst>
                </a:gridCol>
              </a:tblGrid>
              <a:tr h="31288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463651"/>
                  </a:ext>
                </a:extLst>
              </a:tr>
              <a:tr h="492727"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FFE699"/>
                        </a:solidFill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576248"/>
                  </a:ext>
                </a:extLst>
              </a:tr>
              <a:tr h="652864">
                <a:tc vMerge="1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</a:txBody>
                  <a:tcPr marL="0" marR="0" marT="1800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sym typeface="Wingdings" panose="05000000000000000000" pitchFamily="2" charset="2"/>
                        </a:rPr>
                        <a:t></a:t>
                      </a:r>
                    </a:p>
                  </a:txBody>
                  <a:tcPr marL="0" marR="0" marT="1800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  <a:endParaRPr lang="en-GB" sz="2000" spc="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 marL="0" marR="0" marT="1800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148138"/>
                  </a:ext>
                </a:extLst>
              </a:tr>
              <a:tr h="492727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bg1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bg1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n w="6350"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971553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7F313F17-309E-49FF-BB66-E38A6FAF95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9436088"/>
              </p:ext>
            </p:extLst>
          </p:nvPr>
        </p:nvGraphicFramePr>
        <p:xfrm>
          <a:off x="5772340" y="3515534"/>
          <a:ext cx="1976400" cy="195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400">
                  <a:extLst>
                    <a:ext uri="{9D8B030D-6E8A-4147-A177-3AD203B41FA5}">
                      <a16:colId xmlns:a16="http://schemas.microsoft.com/office/drawing/2014/main" val="293628831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601129757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4262512219"/>
                    </a:ext>
                  </a:extLst>
                </a:gridCol>
              </a:tblGrid>
              <a:tr h="31288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463651"/>
                  </a:ext>
                </a:extLst>
              </a:tr>
              <a:tr h="492727"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FFE699"/>
                        </a:solidFill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576248"/>
                  </a:ext>
                </a:extLst>
              </a:tr>
              <a:tr h="652864">
                <a:tc vMerge="1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</a:t>
                      </a:r>
                      <a:endParaRPr lang="en-GB" sz="2000" spc="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148138"/>
                  </a:ext>
                </a:extLst>
              </a:tr>
              <a:tr h="492727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971553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F59FE8A7-C241-41FD-958B-7DE43DAFF9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4054862"/>
              </p:ext>
            </p:extLst>
          </p:nvPr>
        </p:nvGraphicFramePr>
        <p:xfrm>
          <a:off x="1342605" y="3119294"/>
          <a:ext cx="6624000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68000">
                  <a:extLst>
                    <a:ext uri="{9D8B030D-6E8A-4147-A177-3AD203B41FA5}">
                      <a16:colId xmlns:a16="http://schemas.microsoft.com/office/drawing/2014/main" val="2201030715"/>
                    </a:ext>
                  </a:extLst>
                </a:gridCol>
                <a:gridCol w="2268000">
                  <a:extLst>
                    <a:ext uri="{9D8B030D-6E8A-4147-A177-3AD203B41FA5}">
                      <a16:colId xmlns:a16="http://schemas.microsoft.com/office/drawing/2014/main" val="1387092668"/>
                    </a:ext>
                  </a:extLst>
                </a:gridCol>
                <a:gridCol w="2088000">
                  <a:extLst>
                    <a:ext uri="{9D8B030D-6E8A-4147-A177-3AD203B41FA5}">
                      <a16:colId xmlns:a16="http://schemas.microsoft.com/office/drawing/2014/main" val="30506313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00302294"/>
                  </a:ext>
                </a:extLst>
              </a:tr>
            </a:tbl>
          </a:graphicData>
        </a:graphic>
      </p:graphicFrame>
      <p:sp>
        <p:nvSpPr>
          <p:cNvPr id="27" name="Speech Bubble: Rectangle with Corners Rounded 26">
            <a:extLst>
              <a:ext uri="{FF2B5EF4-FFF2-40B4-BE49-F238E27FC236}">
                <a16:creationId xmlns:a16="http://schemas.microsoft.com/office/drawing/2014/main" id="{92F3ABF6-2BB1-406A-ADB0-BC6B5A44C61F}"/>
              </a:ext>
            </a:extLst>
          </p:cNvPr>
          <p:cNvSpPr/>
          <p:nvPr/>
        </p:nvSpPr>
        <p:spPr>
          <a:xfrm flipH="1">
            <a:off x="3010594" y="1424845"/>
            <a:ext cx="4548863" cy="1558255"/>
          </a:xfrm>
          <a:prstGeom prst="wedgeRoundRectCallout">
            <a:avLst>
              <a:gd name="adj1" fmla="val 66600"/>
              <a:gd name="adj2" fmla="val 2693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can make a total of 867 if I add 3 hundreds, 2 tens and 4 ones to one of the numbers below.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98930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  <a:endParaRPr lang="en-GB" sz="12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Leaving no spaces, place 7 counters on each place value chart to create two 3-digit numbers. Add the numbers together to find the total.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Can you find three different possibilities?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71CA2AC8-8320-460C-A3DF-A72FCF2C2D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282909"/>
              </p:ext>
            </p:extLst>
          </p:nvPr>
        </p:nvGraphicFramePr>
        <p:xfrm>
          <a:off x="1053798" y="1863593"/>
          <a:ext cx="3024000" cy="192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1994431443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528065504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3699651713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6579097"/>
                  </a:ext>
                </a:extLst>
              </a:tr>
              <a:tr h="1620000"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3451113"/>
                  </a:ext>
                </a:extLst>
              </a:tr>
            </a:tbl>
          </a:graphicData>
        </a:graphic>
      </p:graphicFrame>
      <p:sp>
        <p:nvSpPr>
          <p:cNvPr id="50" name="Rectangle 49">
            <a:extLst>
              <a:ext uri="{FF2B5EF4-FFF2-40B4-BE49-F238E27FC236}">
                <a16:creationId xmlns:a16="http://schemas.microsoft.com/office/drawing/2014/main" id="{B57A69F1-C985-40F0-9953-EF79A1B709AA}"/>
              </a:ext>
            </a:extLst>
          </p:cNvPr>
          <p:cNvSpPr/>
          <p:nvPr/>
        </p:nvSpPr>
        <p:spPr>
          <a:xfrm>
            <a:off x="4282821" y="2439811"/>
            <a:ext cx="4619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latin typeface="Century Gothic" panose="020B0502020202020204" pitchFamily="34" charset="0"/>
              </a:rPr>
              <a:t>+</a:t>
            </a:r>
          </a:p>
        </p:txBody>
      </p:sp>
      <p:graphicFrame>
        <p:nvGraphicFramePr>
          <p:cNvPr id="51" name="Table 50">
            <a:extLst>
              <a:ext uri="{FF2B5EF4-FFF2-40B4-BE49-F238E27FC236}">
                <a16:creationId xmlns:a16="http://schemas.microsoft.com/office/drawing/2014/main" id="{A0947DF7-84C1-4969-8F06-114BE8094E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5914556"/>
              </p:ext>
            </p:extLst>
          </p:nvPr>
        </p:nvGraphicFramePr>
        <p:xfrm>
          <a:off x="4942646" y="1863593"/>
          <a:ext cx="3024000" cy="192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1994431443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528065504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3699651713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6579097"/>
                  </a:ext>
                </a:extLst>
              </a:tr>
              <a:tr h="1620000"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3451113"/>
                  </a:ext>
                </a:extLst>
              </a:tr>
            </a:tbl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id="{1F7D6660-359D-42A9-8FF8-A77A76C2F550}"/>
              </a:ext>
            </a:extLst>
          </p:cNvPr>
          <p:cNvGrpSpPr/>
          <p:nvPr/>
        </p:nvGrpSpPr>
        <p:grpSpPr>
          <a:xfrm>
            <a:off x="1818166" y="3988346"/>
            <a:ext cx="1678559" cy="786660"/>
            <a:chOff x="1818166" y="3988346"/>
            <a:chExt cx="1678559" cy="786660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D08665D2-19DE-4DAB-B879-913B5F6CE756}"/>
                </a:ext>
              </a:extLst>
            </p:cNvPr>
            <p:cNvSpPr/>
            <p:nvPr/>
          </p:nvSpPr>
          <p:spPr>
            <a:xfrm>
              <a:off x="2029698" y="4415006"/>
              <a:ext cx="360000" cy="3600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2E78DBAD-70C8-429C-B621-5A771B437E9C}"/>
                </a:ext>
              </a:extLst>
            </p:cNvPr>
            <p:cNvSpPr/>
            <p:nvPr/>
          </p:nvSpPr>
          <p:spPr>
            <a:xfrm>
              <a:off x="2462983" y="4415006"/>
              <a:ext cx="360000" cy="3600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70C1B5F4-2787-46CF-9A92-4252EA285256}"/>
                </a:ext>
              </a:extLst>
            </p:cNvPr>
            <p:cNvSpPr/>
            <p:nvPr/>
          </p:nvSpPr>
          <p:spPr>
            <a:xfrm>
              <a:off x="2896267" y="4415006"/>
              <a:ext cx="360000" cy="36000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43C9A88F-8B41-4B27-9861-C6CFECA78E50}"/>
                </a:ext>
              </a:extLst>
            </p:cNvPr>
            <p:cNvGrpSpPr/>
            <p:nvPr/>
          </p:nvGrpSpPr>
          <p:grpSpPr>
            <a:xfrm>
              <a:off x="1818166" y="3988346"/>
              <a:ext cx="1678559" cy="360000"/>
              <a:chOff x="1818166" y="3988346"/>
              <a:chExt cx="1678559" cy="360000"/>
            </a:xfrm>
          </p:grpSpPr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7C4EA1F5-485B-4A59-A2A9-8356EC686CB7}"/>
                  </a:ext>
                </a:extLst>
              </p:cNvPr>
              <p:cNvSpPr/>
              <p:nvPr/>
            </p:nvSpPr>
            <p:spPr>
              <a:xfrm>
                <a:off x="1818166" y="3988346"/>
                <a:ext cx="360000" cy="360000"/>
              </a:xfrm>
              <a:prstGeom prst="ellipse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130F1EB8-3836-4A25-80FF-0C796B0B238C}"/>
                  </a:ext>
                </a:extLst>
              </p:cNvPr>
              <p:cNvSpPr/>
              <p:nvPr/>
            </p:nvSpPr>
            <p:spPr>
              <a:xfrm>
                <a:off x="2257686" y="3988346"/>
                <a:ext cx="360000" cy="360000"/>
              </a:xfrm>
              <a:prstGeom prst="ellipse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id="{8478ABC4-7396-41CE-AB54-4291F8F063E4}"/>
                  </a:ext>
                </a:extLst>
              </p:cNvPr>
              <p:cNvSpPr/>
              <p:nvPr/>
            </p:nvSpPr>
            <p:spPr>
              <a:xfrm>
                <a:off x="2697206" y="3988346"/>
                <a:ext cx="360000" cy="360000"/>
              </a:xfrm>
              <a:prstGeom prst="ellipse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7C44260B-74DF-4CFA-A252-CE4F65F8A4FA}"/>
                  </a:ext>
                </a:extLst>
              </p:cNvPr>
              <p:cNvSpPr/>
              <p:nvPr/>
            </p:nvSpPr>
            <p:spPr>
              <a:xfrm>
                <a:off x="3136725" y="3988346"/>
                <a:ext cx="360000" cy="360000"/>
              </a:xfrm>
              <a:prstGeom prst="ellipse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7C7DE19F-61C1-4167-843E-AD91219381CA}"/>
              </a:ext>
            </a:extLst>
          </p:cNvPr>
          <p:cNvGrpSpPr/>
          <p:nvPr/>
        </p:nvGrpSpPr>
        <p:grpSpPr>
          <a:xfrm>
            <a:off x="5647277" y="3988346"/>
            <a:ext cx="1678559" cy="786660"/>
            <a:chOff x="1818166" y="3988346"/>
            <a:chExt cx="1678559" cy="786660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1678DF55-C0E9-4C12-AD84-CE95AD6BAE50}"/>
                </a:ext>
              </a:extLst>
            </p:cNvPr>
            <p:cNvSpPr/>
            <p:nvPr/>
          </p:nvSpPr>
          <p:spPr>
            <a:xfrm>
              <a:off x="2029698" y="4415006"/>
              <a:ext cx="360000" cy="360000"/>
            </a:xfrm>
            <a:prstGeom prst="ellipse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4A582884-9681-41BD-8168-48F86E971E4C}"/>
                </a:ext>
              </a:extLst>
            </p:cNvPr>
            <p:cNvSpPr/>
            <p:nvPr/>
          </p:nvSpPr>
          <p:spPr>
            <a:xfrm>
              <a:off x="2462983" y="4415006"/>
              <a:ext cx="360000" cy="360000"/>
            </a:xfrm>
            <a:prstGeom prst="ellipse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E22863CA-0E82-45EF-A118-2C1A2FDDE069}"/>
                </a:ext>
              </a:extLst>
            </p:cNvPr>
            <p:cNvSpPr/>
            <p:nvPr/>
          </p:nvSpPr>
          <p:spPr>
            <a:xfrm>
              <a:off x="2896267" y="4415006"/>
              <a:ext cx="360000" cy="360000"/>
            </a:xfrm>
            <a:prstGeom prst="ellipse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38776244-2A43-40CA-843B-EEED903D7401}"/>
                </a:ext>
              </a:extLst>
            </p:cNvPr>
            <p:cNvGrpSpPr/>
            <p:nvPr/>
          </p:nvGrpSpPr>
          <p:grpSpPr>
            <a:xfrm>
              <a:off x="1818166" y="3988346"/>
              <a:ext cx="1678559" cy="360000"/>
              <a:chOff x="1818166" y="3988346"/>
              <a:chExt cx="1678559" cy="360000"/>
            </a:xfrm>
            <a:grpFill/>
          </p:grpSpPr>
          <p:sp>
            <p:nvSpPr>
              <p:cNvPr id="64" name="Oval 63">
                <a:extLst>
                  <a:ext uri="{FF2B5EF4-FFF2-40B4-BE49-F238E27FC236}">
                    <a16:creationId xmlns:a16="http://schemas.microsoft.com/office/drawing/2014/main" id="{AB6B3B3B-3042-4F78-B348-D097B2B3574B}"/>
                  </a:ext>
                </a:extLst>
              </p:cNvPr>
              <p:cNvSpPr/>
              <p:nvPr/>
            </p:nvSpPr>
            <p:spPr>
              <a:xfrm>
                <a:off x="1818166" y="3988346"/>
                <a:ext cx="360000" cy="360000"/>
              </a:xfrm>
              <a:prstGeom prst="ellipse">
                <a:avLst/>
              </a:prstGeom>
              <a:grpFill/>
              <a:ln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5" name="Oval 64">
                <a:extLst>
                  <a:ext uri="{FF2B5EF4-FFF2-40B4-BE49-F238E27FC236}">
                    <a16:creationId xmlns:a16="http://schemas.microsoft.com/office/drawing/2014/main" id="{E656B776-A19E-41D6-AF03-7EEFF46FE653}"/>
                  </a:ext>
                </a:extLst>
              </p:cNvPr>
              <p:cNvSpPr/>
              <p:nvPr/>
            </p:nvSpPr>
            <p:spPr>
              <a:xfrm>
                <a:off x="2257686" y="3988346"/>
                <a:ext cx="360000" cy="360000"/>
              </a:xfrm>
              <a:prstGeom prst="ellipse">
                <a:avLst/>
              </a:prstGeom>
              <a:grpFill/>
              <a:ln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6" name="Oval 65">
                <a:extLst>
                  <a:ext uri="{FF2B5EF4-FFF2-40B4-BE49-F238E27FC236}">
                    <a16:creationId xmlns:a16="http://schemas.microsoft.com/office/drawing/2014/main" id="{C3743DAB-0976-407C-99F2-149ADA52CED5}"/>
                  </a:ext>
                </a:extLst>
              </p:cNvPr>
              <p:cNvSpPr/>
              <p:nvPr/>
            </p:nvSpPr>
            <p:spPr>
              <a:xfrm>
                <a:off x="2697206" y="3988346"/>
                <a:ext cx="360000" cy="360000"/>
              </a:xfrm>
              <a:prstGeom prst="ellipse">
                <a:avLst/>
              </a:prstGeom>
              <a:grpFill/>
              <a:ln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7" name="Oval 66">
                <a:extLst>
                  <a:ext uri="{FF2B5EF4-FFF2-40B4-BE49-F238E27FC236}">
                    <a16:creationId xmlns:a16="http://schemas.microsoft.com/office/drawing/2014/main" id="{C964139D-F36D-41FF-B0EB-4D30AAC30511}"/>
                  </a:ext>
                </a:extLst>
              </p:cNvPr>
              <p:cNvSpPr/>
              <p:nvPr/>
            </p:nvSpPr>
            <p:spPr>
              <a:xfrm>
                <a:off x="3136725" y="3988346"/>
                <a:ext cx="360000" cy="360000"/>
              </a:xfrm>
              <a:prstGeom prst="ellipse">
                <a:avLst/>
              </a:prstGeom>
              <a:grpFill/>
              <a:ln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396053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  <a:endParaRPr lang="en-GB" sz="12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Leaving no spaces, place 7 counters on each place value chart to create two 3-digit numbers. Add the numbers together to find the total.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Can you find three different possibilities?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Various answers, for example: 521 + 322 = 833; 412 + 232 = 644; 151 + 331 = 482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71CA2AC8-8320-460C-A3DF-A72FCF2C2DF7}"/>
              </a:ext>
            </a:extLst>
          </p:cNvPr>
          <p:cNvGraphicFramePr>
            <a:graphicFrameLocks noGrp="1"/>
          </p:cNvGraphicFramePr>
          <p:nvPr/>
        </p:nvGraphicFramePr>
        <p:xfrm>
          <a:off x="1053798" y="1863593"/>
          <a:ext cx="3024000" cy="192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1994431443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528065504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3699651713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6579097"/>
                  </a:ext>
                </a:extLst>
              </a:tr>
              <a:tr h="1620000"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3451113"/>
                  </a:ext>
                </a:extLst>
              </a:tr>
            </a:tbl>
          </a:graphicData>
        </a:graphic>
      </p:graphicFrame>
      <p:sp>
        <p:nvSpPr>
          <p:cNvPr id="50" name="Rectangle 49">
            <a:extLst>
              <a:ext uri="{FF2B5EF4-FFF2-40B4-BE49-F238E27FC236}">
                <a16:creationId xmlns:a16="http://schemas.microsoft.com/office/drawing/2014/main" id="{B57A69F1-C985-40F0-9953-EF79A1B709AA}"/>
              </a:ext>
            </a:extLst>
          </p:cNvPr>
          <p:cNvSpPr/>
          <p:nvPr/>
        </p:nvSpPr>
        <p:spPr>
          <a:xfrm>
            <a:off x="4282821" y="2439811"/>
            <a:ext cx="4619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latin typeface="Century Gothic" panose="020B0502020202020204" pitchFamily="34" charset="0"/>
              </a:rPr>
              <a:t>+</a:t>
            </a:r>
          </a:p>
        </p:txBody>
      </p:sp>
      <p:graphicFrame>
        <p:nvGraphicFramePr>
          <p:cNvPr id="51" name="Table 50">
            <a:extLst>
              <a:ext uri="{FF2B5EF4-FFF2-40B4-BE49-F238E27FC236}">
                <a16:creationId xmlns:a16="http://schemas.microsoft.com/office/drawing/2014/main" id="{A0947DF7-84C1-4969-8F06-114BE8094E22}"/>
              </a:ext>
            </a:extLst>
          </p:cNvPr>
          <p:cNvGraphicFramePr>
            <a:graphicFrameLocks noGrp="1"/>
          </p:cNvGraphicFramePr>
          <p:nvPr/>
        </p:nvGraphicFramePr>
        <p:xfrm>
          <a:off x="4942646" y="1863593"/>
          <a:ext cx="3024000" cy="192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1994431443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528065504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3699651713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6579097"/>
                  </a:ext>
                </a:extLst>
              </a:tr>
              <a:tr h="1620000"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3451113"/>
                  </a:ext>
                </a:extLst>
              </a:tr>
            </a:tbl>
          </a:graphicData>
        </a:graphic>
      </p:graphicFrame>
      <p:sp>
        <p:nvSpPr>
          <p:cNvPr id="38" name="Oval 37">
            <a:extLst>
              <a:ext uri="{FF2B5EF4-FFF2-40B4-BE49-F238E27FC236}">
                <a16:creationId xmlns:a16="http://schemas.microsoft.com/office/drawing/2014/main" id="{D08665D2-19DE-4DAB-B879-913B5F6CE756}"/>
              </a:ext>
            </a:extLst>
          </p:cNvPr>
          <p:cNvSpPr/>
          <p:nvPr/>
        </p:nvSpPr>
        <p:spPr>
          <a:xfrm>
            <a:off x="1385927" y="3248498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2E78DBAD-70C8-429C-B621-5A771B437E9C}"/>
              </a:ext>
            </a:extLst>
          </p:cNvPr>
          <p:cNvSpPr/>
          <p:nvPr/>
        </p:nvSpPr>
        <p:spPr>
          <a:xfrm>
            <a:off x="2378212" y="278067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70C1B5F4-2787-46CF-9A92-4252EA285256}"/>
              </a:ext>
            </a:extLst>
          </p:cNvPr>
          <p:cNvSpPr/>
          <p:nvPr/>
        </p:nvSpPr>
        <p:spPr>
          <a:xfrm>
            <a:off x="3374878" y="278067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3C9A88F-8B41-4B27-9861-C6CFECA78E50}"/>
              </a:ext>
            </a:extLst>
          </p:cNvPr>
          <p:cNvGrpSpPr/>
          <p:nvPr/>
        </p:nvGrpSpPr>
        <p:grpSpPr>
          <a:xfrm>
            <a:off x="1173706" y="2340849"/>
            <a:ext cx="799520" cy="823465"/>
            <a:chOff x="1818166" y="3988346"/>
            <a:chExt cx="799520" cy="823465"/>
          </a:xfrm>
          <a:solidFill>
            <a:srgbClr val="FF0000"/>
          </a:solidFill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7C4EA1F5-485B-4A59-A2A9-8356EC686CB7}"/>
                </a:ext>
              </a:extLst>
            </p:cNvPr>
            <p:cNvSpPr/>
            <p:nvPr/>
          </p:nvSpPr>
          <p:spPr>
            <a:xfrm>
              <a:off x="1818166" y="3988346"/>
              <a:ext cx="360000" cy="360000"/>
            </a:xfrm>
            <a:prstGeom prst="ellipse">
              <a:avLst/>
            </a:prstGeom>
            <a:grpFill/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130F1EB8-3836-4A25-80FF-0C796B0B238C}"/>
                </a:ext>
              </a:extLst>
            </p:cNvPr>
            <p:cNvSpPr/>
            <p:nvPr/>
          </p:nvSpPr>
          <p:spPr>
            <a:xfrm>
              <a:off x="2257686" y="3988346"/>
              <a:ext cx="360000" cy="360000"/>
            </a:xfrm>
            <a:prstGeom prst="ellipse">
              <a:avLst/>
            </a:prstGeom>
            <a:grpFill/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8478ABC4-7396-41CE-AB54-4291F8F063E4}"/>
                </a:ext>
              </a:extLst>
            </p:cNvPr>
            <p:cNvSpPr/>
            <p:nvPr/>
          </p:nvSpPr>
          <p:spPr>
            <a:xfrm>
              <a:off x="1818166" y="4451811"/>
              <a:ext cx="360000" cy="360000"/>
            </a:xfrm>
            <a:prstGeom prst="ellipse">
              <a:avLst/>
            </a:prstGeom>
            <a:grpFill/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7C44260B-74DF-4CFA-A252-CE4F65F8A4FA}"/>
                </a:ext>
              </a:extLst>
            </p:cNvPr>
            <p:cNvSpPr/>
            <p:nvPr/>
          </p:nvSpPr>
          <p:spPr>
            <a:xfrm>
              <a:off x="2257685" y="4451811"/>
              <a:ext cx="360000" cy="360000"/>
            </a:xfrm>
            <a:prstGeom prst="ellipse">
              <a:avLst/>
            </a:prstGeom>
            <a:grpFill/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7C7DE19F-61C1-4167-843E-AD91219381CA}"/>
              </a:ext>
            </a:extLst>
          </p:cNvPr>
          <p:cNvGrpSpPr/>
          <p:nvPr/>
        </p:nvGrpSpPr>
        <p:grpSpPr>
          <a:xfrm>
            <a:off x="5079718" y="2307519"/>
            <a:ext cx="2797902" cy="815749"/>
            <a:chOff x="1818166" y="3988346"/>
            <a:chExt cx="2797902" cy="815749"/>
          </a:xfrm>
          <a:solidFill>
            <a:srgbClr val="FF0000"/>
          </a:solidFill>
        </p:grpSpPr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1678DF55-C0E9-4C12-AD84-CE95AD6BAE50}"/>
                </a:ext>
              </a:extLst>
            </p:cNvPr>
            <p:cNvSpPr/>
            <p:nvPr/>
          </p:nvSpPr>
          <p:spPr>
            <a:xfrm>
              <a:off x="2029699" y="4444095"/>
              <a:ext cx="360000" cy="360000"/>
            </a:xfrm>
            <a:prstGeom prst="ellipse">
              <a:avLst/>
            </a:prstGeom>
            <a:grpFill/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4A582884-9681-41BD-8168-48F86E971E4C}"/>
                </a:ext>
              </a:extLst>
            </p:cNvPr>
            <p:cNvSpPr/>
            <p:nvPr/>
          </p:nvSpPr>
          <p:spPr>
            <a:xfrm>
              <a:off x="3806937" y="4444095"/>
              <a:ext cx="360000" cy="360000"/>
            </a:xfrm>
            <a:prstGeom prst="ellipse">
              <a:avLst/>
            </a:prstGeom>
            <a:grpFill/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E22863CA-0E82-45EF-A118-2C1A2FDDE069}"/>
                </a:ext>
              </a:extLst>
            </p:cNvPr>
            <p:cNvSpPr/>
            <p:nvPr/>
          </p:nvSpPr>
          <p:spPr>
            <a:xfrm>
              <a:off x="2801671" y="4444095"/>
              <a:ext cx="360000" cy="360000"/>
            </a:xfrm>
            <a:prstGeom prst="ellipse">
              <a:avLst/>
            </a:prstGeom>
            <a:grpFill/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38776244-2A43-40CA-843B-EEED903D7401}"/>
                </a:ext>
              </a:extLst>
            </p:cNvPr>
            <p:cNvGrpSpPr/>
            <p:nvPr/>
          </p:nvGrpSpPr>
          <p:grpSpPr>
            <a:xfrm>
              <a:off x="1818166" y="3988346"/>
              <a:ext cx="2797902" cy="815749"/>
              <a:chOff x="1818166" y="3988346"/>
              <a:chExt cx="2797902" cy="815749"/>
            </a:xfrm>
            <a:grpFill/>
          </p:grpSpPr>
          <p:sp>
            <p:nvSpPr>
              <p:cNvPr id="64" name="Oval 63">
                <a:extLst>
                  <a:ext uri="{FF2B5EF4-FFF2-40B4-BE49-F238E27FC236}">
                    <a16:creationId xmlns:a16="http://schemas.microsoft.com/office/drawing/2014/main" id="{AB6B3B3B-3042-4F78-B348-D097B2B3574B}"/>
                  </a:ext>
                </a:extLst>
              </p:cNvPr>
              <p:cNvSpPr/>
              <p:nvPr/>
            </p:nvSpPr>
            <p:spPr>
              <a:xfrm>
                <a:off x="1818166" y="3988346"/>
                <a:ext cx="360000" cy="360000"/>
              </a:xfrm>
              <a:prstGeom prst="ellipse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5" name="Oval 64">
                <a:extLst>
                  <a:ext uri="{FF2B5EF4-FFF2-40B4-BE49-F238E27FC236}">
                    <a16:creationId xmlns:a16="http://schemas.microsoft.com/office/drawing/2014/main" id="{E656B776-A19E-41D6-AF03-7EEFF46FE653}"/>
                  </a:ext>
                </a:extLst>
              </p:cNvPr>
              <p:cNvSpPr/>
              <p:nvPr/>
            </p:nvSpPr>
            <p:spPr>
              <a:xfrm>
                <a:off x="2257686" y="3988346"/>
                <a:ext cx="360000" cy="360000"/>
              </a:xfrm>
              <a:prstGeom prst="ellipse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6" name="Oval 65">
                <a:extLst>
                  <a:ext uri="{FF2B5EF4-FFF2-40B4-BE49-F238E27FC236}">
                    <a16:creationId xmlns:a16="http://schemas.microsoft.com/office/drawing/2014/main" id="{C3743DAB-0976-407C-99F2-149ADA52CED5}"/>
                  </a:ext>
                </a:extLst>
              </p:cNvPr>
              <p:cNvSpPr/>
              <p:nvPr/>
            </p:nvSpPr>
            <p:spPr>
              <a:xfrm>
                <a:off x="4256068" y="4444095"/>
                <a:ext cx="360000" cy="360000"/>
              </a:xfrm>
              <a:prstGeom prst="ellipse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7" name="Oval 66">
                <a:extLst>
                  <a:ext uri="{FF2B5EF4-FFF2-40B4-BE49-F238E27FC236}">
                    <a16:creationId xmlns:a16="http://schemas.microsoft.com/office/drawing/2014/main" id="{C964139D-F36D-41FF-B0EB-4D30AAC30511}"/>
                  </a:ext>
                </a:extLst>
              </p:cNvPr>
              <p:cNvSpPr/>
              <p:nvPr/>
            </p:nvSpPr>
            <p:spPr>
              <a:xfrm>
                <a:off x="3257037" y="4444095"/>
                <a:ext cx="360000" cy="360000"/>
              </a:xfrm>
              <a:prstGeom prst="ellipse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08410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  <a:endParaRPr lang="en-GB" sz="105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Jacob has a number shown below: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number can be added to Jacob’s to give a total greater than 570 and less than 580?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6A211ADA-97D5-4390-914A-B175C8E15F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3319989"/>
              </p:ext>
            </p:extLst>
          </p:nvPr>
        </p:nvGraphicFramePr>
        <p:xfrm>
          <a:off x="1631732" y="1203912"/>
          <a:ext cx="5746533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5511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  <a:gridCol w="1915511">
                  <a:extLst>
                    <a:ext uri="{9D8B030D-6E8A-4147-A177-3AD203B41FA5}">
                      <a16:colId xmlns:a16="http://schemas.microsoft.com/office/drawing/2014/main" val="2601129757"/>
                    </a:ext>
                  </a:extLst>
                </a:gridCol>
                <a:gridCol w="1915511">
                  <a:extLst>
                    <a:ext uri="{9D8B030D-6E8A-4147-A177-3AD203B41FA5}">
                      <a16:colId xmlns:a16="http://schemas.microsoft.com/office/drawing/2014/main" val="426251221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463651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8FAADC"/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</a:txBody>
                  <a:tcPr marL="45720" marR="4572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</a:t>
                      </a:r>
                    </a:p>
                  </a:txBody>
                  <a:tcPr marL="45720" marR="4572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</a:t>
                      </a:r>
                    </a:p>
                  </a:txBody>
                  <a:tcPr marL="45720" marR="4572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576248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6883EABB-A3E6-4446-8364-01034DF89C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6273950"/>
              </p:ext>
            </p:extLst>
          </p:nvPr>
        </p:nvGraphicFramePr>
        <p:xfrm>
          <a:off x="1152471" y="3211669"/>
          <a:ext cx="1976400" cy="195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400">
                  <a:extLst>
                    <a:ext uri="{9D8B030D-6E8A-4147-A177-3AD203B41FA5}">
                      <a16:colId xmlns:a16="http://schemas.microsoft.com/office/drawing/2014/main" val="293628831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601129757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4262512219"/>
                    </a:ext>
                  </a:extLst>
                </a:gridCol>
              </a:tblGrid>
              <a:tr h="3132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463651"/>
                  </a:ext>
                </a:extLst>
              </a:tr>
              <a:tr h="493200"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576248"/>
                  </a:ext>
                </a:extLst>
              </a:tr>
              <a:tr h="651600">
                <a:tc vMerge="1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2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1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148138"/>
                  </a:ext>
                </a:extLst>
              </a:tr>
              <a:tr h="4932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971553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A635C48F-E686-4902-8BA0-22E8E0A0BF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294066"/>
              </p:ext>
            </p:extLst>
          </p:nvPr>
        </p:nvGraphicFramePr>
        <p:xfrm>
          <a:off x="1342605" y="2806026"/>
          <a:ext cx="6624000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68000">
                  <a:extLst>
                    <a:ext uri="{9D8B030D-6E8A-4147-A177-3AD203B41FA5}">
                      <a16:colId xmlns:a16="http://schemas.microsoft.com/office/drawing/2014/main" val="2201030715"/>
                    </a:ext>
                  </a:extLst>
                </a:gridCol>
                <a:gridCol w="2268000">
                  <a:extLst>
                    <a:ext uri="{9D8B030D-6E8A-4147-A177-3AD203B41FA5}">
                      <a16:colId xmlns:a16="http://schemas.microsoft.com/office/drawing/2014/main" val="1387092668"/>
                    </a:ext>
                  </a:extLst>
                </a:gridCol>
                <a:gridCol w="2088000">
                  <a:extLst>
                    <a:ext uri="{9D8B030D-6E8A-4147-A177-3AD203B41FA5}">
                      <a16:colId xmlns:a16="http://schemas.microsoft.com/office/drawing/2014/main" val="30506313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00302294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324F8017-F40B-48FA-9957-D82D25E694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9033714"/>
              </p:ext>
            </p:extLst>
          </p:nvPr>
        </p:nvGraphicFramePr>
        <p:xfrm>
          <a:off x="6019800" y="3202266"/>
          <a:ext cx="1728940" cy="195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940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</a:tblGrid>
              <a:tr h="195120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 hundreds, 3 tens and 5 ones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463651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7546660E-4AFD-4097-8441-17B1AB41E3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1427068"/>
              </p:ext>
            </p:extLst>
          </p:nvPr>
        </p:nvGraphicFramePr>
        <p:xfrm>
          <a:off x="3464291" y="3211669"/>
          <a:ext cx="1976400" cy="195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400">
                  <a:extLst>
                    <a:ext uri="{9D8B030D-6E8A-4147-A177-3AD203B41FA5}">
                      <a16:colId xmlns:a16="http://schemas.microsoft.com/office/drawing/2014/main" val="293628831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601129757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4262512219"/>
                    </a:ext>
                  </a:extLst>
                </a:gridCol>
              </a:tblGrid>
              <a:tr h="31288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463651"/>
                  </a:ext>
                </a:extLst>
              </a:tr>
              <a:tr h="492727"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FFE699"/>
                        </a:solidFill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576248"/>
                  </a:ext>
                </a:extLst>
              </a:tr>
              <a:tr h="652864">
                <a:tc vMerge="1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8FAADC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</a:txBody>
                  <a:tcPr marL="0" marR="0" marT="1800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</a:txBody>
                  <a:tcPr marL="0" marR="0" marT="1800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</a:t>
                      </a:r>
                      <a:endParaRPr lang="en-GB" sz="2000" spc="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C5E0B4"/>
                        </a:solidFill>
                      </a:endParaRPr>
                    </a:p>
                  </a:txBody>
                  <a:tcPr marL="0" marR="0" marT="1800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148138"/>
                  </a:ext>
                </a:extLst>
              </a:tr>
              <a:tr h="492727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9715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  <a:endParaRPr lang="en-GB" sz="105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Jacob has a number shown below: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number can be added to Jacob’s to give a total greater than 570 and less than 580?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6A211ADA-97D5-4390-914A-B175C8E15F43}"/>
              </a:ext>
            </a:extLst>
          </p:cNvPr>
          <p:cNvGraphicFramePr>
            <a:graphicFrameLocks noGrp="1"/>
          </p:cNvGraphicFramePr>
          <p:nvPr/>
        </p:nvGraphicFramePr>
        <p:xfrm>
          <a:off x="1631732" y="1203912"/>
          <a:ext cx="5746533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5511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  <a:gridCol w="1915511">
                  <a:extLst>
                    <a:ext uri="{9D8B030D-6E8A-4147-A177-3AD203B41FA5}">
                      <a16:colId xmlns:a16="http://schemas.microsoft.com/office/drawing/2014/main" val="2601129757"/>
                    </a:ext>
                  </a:extLst>
                </a:gridCol>
                <a:gridCol w="1915511">
                  <a:extLst>
                    <a:ext uri="{9D8B030D-6E8A-4147-A177-3AD203B41FA5}">
                      <a16:colId xmlns:a16="http://schemas.microsoft.com/office/drawing/2014/main" val="426251221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463651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8FAADC"/>
                          </a:solidFill>
                          <a:sym typeface="Wingdings" panose="05000000000000000000" pitchFamily="2" charset="2"/>
                        </a:rPr>
                        <a:t></a:t>
                      </a:r>
                    </a:p>
                  </a:txBody>
                  <a:tcPr marL="45720" marR="4572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E699"/>
                          </a:solidFill>
                          <a:sym typeface="Wingdings" panose="05000000000000000000" pitchFamily="2" charset="2"/>
                        </a:rPr>
                        <a:t></a:t>
                      </a:r>
                    </a:p>
                  </a:txBody>
                  <a:tcPr marL="45720" marR="4572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C5E0B4"/>
                          </a:solidFill>
                          <a:sym typeface="Wingdings" panose="05000000000000000000" pitchFamily="2" charset="2"/>
                        </a:rPr>
                        <a:t></a:t>
                      </a:r>
                    </a:p>
                  </a:txBody>
                  <a:tcPr marL="45720" marR="4572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57624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15EA330-B076-48AE-A3F4-96108B4DAF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4461317"/>
              </p:ext>
            </p:extLst>
          </p:nvPr>
        </p:nvGraphicFramePr>
        <p:xfrm>
          <a:off x="1152471" y="3211669"/>
          <a:ext cx="1976400" cy="195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400">
                  <a:extLst>
                    <a:ext uri="{9D8B030D-6E8A-4147-A177-3AD203B41FA5}">
                      <a16:colId xmlns:a16="http://schemas.microsoft.com/office/drawing/2014/main" val="293628831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601129757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4262512219"/>
                    </a:ext>
                  </a:extLst>
                </a:gridCol>
              </a:tblGrid>
              <a:tr h="3132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  <a:endParaRPr lang="en-GB" sz="2000" dirty="0">
                        <a:solidFill>
                          <a:schemeClr val="bg1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bg1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bg1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463651"/>
                  </a:ext>
                </a:extLst>
              </a:tr>
              <a:tr h="493200"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bg1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3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5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576248"/>
                  </a:ext>
                </a:extLst>
              </a:tr>
              <a:tr h="651600">
                <a:tc vMerge="1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2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bg1">
                            <a:lumMod val="75000"/>
                          </a:schemeClr>
                        </a:solidFill>
                        <a:latin typeface="Century Gothic" panose="020B0502020202020204" pitchFamily="34" charset="0"/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1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bg1">
                            <a:lumMod val="75000"/>
                          </a:schemeClr>
                        </a:solidFill>
                        <a:latin typeface="Century Gothic" panose="020B0502020202020204" pitchFamily="34" charset="0"/>
                        <a:sym typeface="Wingdings" panose="05000000000000000000" pitchFamily="2" charset="2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bg1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148138"/>
                  </a:ext>
                </a:extLst>
              </a:tr>
              <a:tr h="4932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5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6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971553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BAF35D2-9C83-4362-8424-4926AED8D2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3143126"/>
              </p:ext>
            </p:extLst>
          </p:nvPr>
        </p:nvGraphicFramePr>
        <p:xfrm>
          <a:off x="1342605" y="2806026"/>
          <a:ext cx="6624000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68000">
                  <a:extLst>
                    <a:ext uri="{9D8B030D-6E8A-4147-A177-3AD203B41FA5}">
                      <a16:colId xmlns:a16="http://schemas.microsoft.com/office/drawing/2014/main" val="2201030715"/>
                    </a:ext>
                  </a:extLst>
                </a:gridCol>
                <a:gridCol w="2268000">
                  <a:extLst>
                    <a:ext uri="{9D8B030D-6E8A-4147-A177-3AD203B41FA5}">
                      <a16:colId xmlns:a16="http://schemas.microsoft.com/office/drawing/2014/main" val="1387092668"/>
                    </a:ext>
                  </a:extLst>
                </a:gridCol>
                <a:gridCol w="2088000">
                  <a:extLst>
                    <a:ext uri="{9D8B030D-6E8A-4147-A177-3AD203B41FA5}">
                      <a16:colId xmlns:a16="http://schemas.microsoft.com/office/drawing/2014/main" val="30506313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00302294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6E25DDD-E58C-4E41-BFA2-9D58E03098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275129"/>
              </p:ext>
            </p:extLst>
          </p:nvPr>
        </p:nvGraphicFramePr>
        <p:xfrm>
          <a:off x="6019800" y="3202266"/>
          <a:ext cx="1728940" cy="195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940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</a:tblGrid>
              <a:tr h="195120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354 + 235 = 589</a:t>
                      </a:r>
                      <a:endParaRPr lang="en-GB" sz="2000" dirty="0">
                        <a:solidFill>
                          <a:schemeClr val="bg1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463651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EED86054-146C-4AB7-966E-091225A472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2185104"/>
              </p:ext>
            </p:extLst>
          </p:nvPr>
        </p:nvGraphicFramePr>
        <p:xfrm>
          <a:off x="3464291" y="3211669"/>
          <a:ext cx="1976400" cy="195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400">
                  <a:extLst>
                    <a:ext uri="{9D8B030D-6E8A-4147-A177-3AD203B41FA5}">
                      <a16:colId xmlns:a16="http://schemas.microsoft.com/office/drawing/2014/main" val="293628831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80477956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601129757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4262512219"/>
                    </a:ext>
                  </a:extLst>
                </a:gridCol>
              </a:tblGrid>
              <a:tr h="31288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463651"/>
                  </a:ext>
                </a:extLst>
              </a:tr>
              <a:tr h="492727"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n w="6350">
                            <a:noFill/>
                          </a:ln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  <a:endParaRPr lang="en-GB" sz="2000" b="1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3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5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5576248"/>
                  </a:ext>
                </a:extLst>
              </a:tr>
              <a:tr h="652864">
                <a:tc vMerge="1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</a:txBody>
                  <a:tcPr marL="0" marR="0" marT="1800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</a:t>
                      </a:r>
                    </a:p>
                  </a:txBody>
                  <a:tcPr marL="0" marR="0" marT="1800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spc="0" dirty="0">
                          <a:ln w="6350"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</a:t>
                      </a:r>
                      <a:endParaRPr lang="en-GB" sz="2000" spc="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L="0" marR="0" marT="1800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148138"/>
                  </a:ext>
                </a:extLst>
              </a:tr>
              <a:tr h="492727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>
                        <a:ln w="6350">
                          <a:solidFill>
                            <a:schemeClr val="tx1"/>
                          </a:solidFill>
                        </a:ln>
                        <a:solidFill>
                          <a:srgbClr val="8FAADC"/>
                        </a:solidFill>
                      </a:endParaRPr>
                    </a:p>
                  </a:txBody>
                  <a:tcPr marL="18000" marR="18000" marT="18000" marB="18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5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7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9715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76733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EF8F11D-A449-4684-B8E0-461263A2E192}">
  <ds:schemaRefs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purl.org/dc/terms/"/>
    <ds:schemaRef ds:uri="309d9867-99f5-4561-aefc-550f5b2269e7"/>
    <ds:schemaRef ds:uri="http://purl.org/dc/dcmitype/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37FCD09-557C-4608-B5A3-AD98B3EDB8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9d9867-99f5-4561-aefc-550f5b2269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2272</TotalTime>
  <Words>1002</Words>
  <Application>Microsoft Office PowerPoint</Application>
  <PresentationFormat>On-screen Show (4:3)</PresentationFormat>
  <Paragraphs>642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Century Gothic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Rachel Sprawson</cp:lastModifiedBy>
  <cp:revision>48</cp:revision>
  <dcterms:created xsi:type="dcterms:W3CDTF">2018-03-17T10:08:43Z</dcterms:created>
  <dcterms:modified xsi:type="dcterms:W3CDTF">2021-01-12T08:38:11Z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  <property fmtid="{D5CDD505-2E9C-101B-9397-08002B2CF9AE}" pid="3" name="TaxKeyword">
    <vt:lpwstr/>
  </property>
  <property fmtid="{D5CDD505-2E9C-101B-9397-08002B2CF9AE}" pid="4" name="AuthorIds_UIVersion_19456">
    <vt:lpwstr>268</vt:lpwstr>
  </property>
</Properties>
</file>