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8" r:id="rId5"/>
    <p:sldId id="280" r:id="rId6"/>
    <p:sldId id="281" r:id="rId7"/>
    <p:sldId id="282" r:id="rId8"/>
    <p:sldId id="283" r:id="rId9"/>
    <p:sldId id="269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" initials="BR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F9"/>
    <a:srgbClr val="F9B000"/>
    <a:srgbClr val="8C368C"/>
    <a:srgbClr val="D81C33"/>
    <a:srgbClr val="FFD3D3"/>
    <a:srgbClr val="009640"/>
    <a:srgbClr val="25B7BC"/>
    <a:srgbClr val="C3AE55"/>
    <a:srgbClr val="ECD56B"/>
    <a:srgbClr val="8ACB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3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BE40C137-5D5C-4E2F-A775-B8B8F746D769}"/>
    <pc:docChg chg="delSld">
      <pc:chgData name="Rachel Sprawson" userId="3e5b5513-b599-43bb-87e9-9b682ae37199" providerId="ADAL" clId="{BE40C137-5D5C-4E2F-A775-B8B8F746D769}" dt="2021-01-29T15:36:56.405" v="11" actId="2696"/>
      <pc:docMkLst>
        <pc:docMk/>
      </pc:docMkLst>
      <pc:sldChg chg="del">
        <pc:chgData name="Rachel Sprawson" userId="3e5b5513-b599-43bb-87e9-9b682ae37199" providerId="ADAL" clId="{BE40C137-5D5C-4E2F-A775-B8B8F746D769}" dt="2021-01-29T15:36:54.403" v="5" actId="2696"/>
        <pc:sldMkLst>
          <pc:docMk/>
          <pc:sldMk cId="3056570961" sldId="285"/>
        </pc:sldMkLst>
      </pc:sldChg>
      <pc:sldChg chg="del">
        <pc:chgData name="Rachel Sprawson" userId="3e5b5513-b599-43bb-87e9-9b682ae37199" providerId="ADAL" clId="{BE40C137-5D5C-4E2F-A775-B8B8F746D769}" dt="2021-01-29T15:36:52.217" v="0" actId="2696"/>
        <pc:sldMkLst>
          <pc:docMk/>
          <pc:sldMk cId="3287351936" sldId="286"/>
        </pc:sldMkLst>
      </pc:sldChg>
      <pc:sldChg chg="del">
        <pc:chgData name="Rachel Sprawson" userId="3e5b5513-b599-43bb-87e9-9b682ae37199" providerId="ADAL" clId="{BE40C137-5D5C-4E2F-A775-B8B8F746D769}" dt="2021-01-29T15:36:52.879" v="1" actId="2696"/>
        <pc:sldMkLst>
          <pc:docMk/>
          <pc:sldMk cId="2279727951" sldId="287"/>
        </pc:sldMkLst>
      </pc:sldChg>
      <pc:sldChg chg="del">
        <pc:chgData name="Rachel Sprawson" userId="3e5b5513-b599-43bb-87e9-9b682ae37199" providerId="ADAL" clId="{BE40C137-5D5C-4E2F-A775-B8B8F746D769}" dt="2021-01-29T15:36:53.554" v="2" actId="2696"/>
        <pc:sldMkLst>
          <pc:docMk/>
          <pc:sldMk cId="2171500828" sldId="288"/>
        </pc:sldMkLst>
      </pc:sldChg>
      <pc:sldChg chg="del">
        <pc:chgData name="Rachel Sprawson" userId="3e5b5513-b599-43bb-87e9-9b682ae37199" providerId="ADAL" clId="{BE40C137-5D5C-4E2F-A775-B8B8F746D769}" dt="2021-01-29T15:36:54.053" v="3" actId="2696"/>
        <pc:sldMkLst>
          <pc:docMk/>
          <pc:sldMk cId="2545974483" sldId="289"/>
        </pc:sldMkLst>
      </pc:sldChg>
      <pc:sldChg chg="del">
        <pc:chgData name="Rachel Sprawson" userId="3e5b5513-b599-43bb-87e9-9b682ae37199" providerId="ADAL" clId="{BE40C137-5D5C-4E2F-A775-B8B8F746D769}" dt="2021-01-29T15:36:54.156" v="4" actId="2696"/>
        <pc:sldMkLst>
          <pc:docMk/>
          <pc:sldMk cId="1165316653" sldId="290"/>
        </pc:sldMkLst>
      </pc:sldChg>
      <pc:sldChg chg="del">
        <pc:chgData name="Rachel Sprawson" userId="3e5b5513-b599-43bb-87e9-9b682ae37199" providerId="ADAL" clId="{BE40C137-5D5C-4E2F-A775-B8B8F746D769}" dt="2021-01-29T15:36:54.668" v="6" actId="2696"/>
        <pc:sldMkLst>
          <pc:docMk/>
          <pc:sldMk cId="1832737413" sldId="291"/>
        </pc:sldMkLst>
      </pc:sldChg>
      <pc:sldChg chg="del">
        <pc:chgData name="Rachel Sprawson" userId="3e5b5513-b599-43bb-87e9-9b682ae37199" providerId="ADAL" clId="{BE40C137-5D5C-4E2F-A775-B8B8F746D769}" dt="2021-01-29T15:36:56.405" v="11" actId="2696"/>
        <pc:sldMkLst>
          <pc:docMk/>
          <pc:sldMk cId="901078484" sldId="292"/>
        </pc:sldMkLst>
      </pc:sldChg>
      <pc:sldChg chg="del">
        <pc:chgData name="Rachel Sprawson" userId="3e5b5513-b599-43bb-87e9-9b682ae37199" providerId="ADAL" clId="{BE40C137-5D5C-4E2F-A775-B8B8F746D769}" dt="2021-01-29T15:36:55.071" v="7" actId="2696"/>
        <pc:sldMkLst>
          <pc:docMk/>
          <pc:sldMk cId="3016071359" sldId="293"/>
        </pc:sldMkLst>
      </pc:sldChg>
      <pc:sldChg chg="del">
        <pc:chgData name="Rachel Sprawson" userId="3e5b5513-b599-43bb-87e9-9b682ae37199" providerId="ADAL" clId="{BE40C137-5D5C-4E2F-A775-B8B8F746D769}" dt="2021-01-29T15:36:55.614" v="8" actId="2696"/>
        <pc:sldMkLst>
          <pc:docMk/>
          <pc:sldMk cId="800381032" sldId="294"/>
        </pc:sldMkLst>
      </pc:sldChg>
      <pc:sldChg chg="del">
        <pc:chgData name="Rachel Sprawson" userId="3e5b5513-b599-43bb-87e9-9b682ae37199" providerId="ADAL" clId="{BE40C137-5D5C-4E2F-A775-B8B8F746D769}" dt="2021-01-29T15:36:56.123" v="9" actId="2696"/>
        <pc:sldMkLst>
          <pc:docMk/>
          <pc:sldMk cId="1194710576" sldId="295"/>
        </pc:sldMkLst>
      </pc:sldChg>
      <pc:sldChg chg="del">
        <pc:chgData name="Rachel Sprawson" userId="3e5b5513-b599-43bb-87e9-9b682ae37199" providerId="ADAL" clId="{BE40C137-5D5C-4E2F-A775-B8B8F746D769}" dt="2021-01-29T15:36:56.231" v="10" actId="2696"/>
        <pc:sldMkLst>
          <pc:docMk/>
          <pc:sldMk cId="3114097648" sldId="29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856A38-788A-4228-8EF9-83289316C029}"/>
              </a:ext>
            </a:extLst>
          </p:cNvPr>
          <p:cNvSpPr/>
          <p:nvPr userDrawn="1"/>
        </p:nvSpPr>
        <p:spPr>
          <a:xfrm>
            <a:off x="2177935" y="6396038"/>
            <a:ext cx="5104014" cy="461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158EBB-F286-496A-A781-FB591EBC065E}"/>
              </a:ext>
            </a:extLst>
          </p:cNvPr>
          <p:cNvSpPr/>
          <p:nvPr userDrawn="1"/>
        </p:nvSpPr>
        <p:spPr>
          <a:xfrm>
            <a:off x="2629593" y="0"/>
            <a:ext cx="5104014" cy="438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B46C69-4CB8-40B6-9E4D-3CBA86CA9C20}"/>
              </a:ext>
            </a:extLst>
          </p:cNvPr>
          <p:cNvSpPr/>
          <p:nvPr userDrawn="1"/>
        </p:nvSpPr>
        <p:spPr>
          <a:xfrm>
            <a:off x="4779818" y="0"/>
            <a:ext cx="2776451" cy="438151"/>
          </a:xfrm>
          <a:prstGeom prst="rect">
            <a:avLst/>
          </a:prstGeom>
          <a:solidFill>
            <a:srgbClr val="FFF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E43F0A-D808-4C42-AB18-4006DFC229FD}"/>
              </a:ext>
            </a:extLst>
          </p:cNvPr>
          <p:cNvSpPr/>
          <p:nvPr userDrawn="1"/>
        </p:nvSpPr>
        <p:spPr>
          <a:xfrm>
            <a:off x="2003367" y="6410240"/>
            <a:ext cx="4197928" cy="447760"/>
          </a:xfrm>
          <a:prstGeom prst="rect">
            <a:avLst/>
          </a:prstGeom>
          <a:solidFill>
            <a:srgbClr val="FFF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slide" Target="slide3.xml"/><Relationship Id="rId4" Type="http://schemas.microsoft.com/office/2007/relationships/hdphoto" Target="../media/hdphoto1.wdp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openxmlformats.org/officeDocument/2006/relationships/slide" Target="slide4.xml"/><Relationship Id="rId4" Type="http://schemas.openxmlformats.org/officeDocument/2006/relationships/image" Target="../media/image12.png"/><Relationship Id="rId9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10" Type="http://schemas.openxmlformats.org/officeDocument/2006/relationships/slide" Target="slide3.xml"/><Relationship Id="rId4" Type="http://schemas.openxmlformats.org/officeDocument/2006/relationships/image" Target="../media/image7.png"/><Relationship Id="rId9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There’s a Hero Inside All of Us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There’s a Hero Inside All of Us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Laura Ellen Anderson 2020</a:t>
            </a:r>
          </a:p>
        </p:txBody>
      </p:sp>
      <p:sp>
        <p:nvSpPr>
          <p:cNvPr id="155" name="NEXT BUTTON">
            <a:hlinkClick r:id="" action="ppaction://hlinkshowjump?jump=nextslide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08070" y="1701491"/>
            <a:ext cx="753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Look at this great illustration by Laura Ellen Anderson.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Inference Iggy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Predicting Pip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50" dirty="0">
                  <a:solidFill>
                    <a:sysClr val="windowText" lastClr="000000"/>
                  </a:solidFill>
                </a:rPr>
                <a:t>Sequencing Suki</a:t>
              </a:r>
            </a:p>
          </p:txBody>
        </p:sp>
      </p:grpSp>
      <p:cxnSp>
        <p:nvCxnSpPr>
          <p:cNvPr id="39" name="Straight Connector 38"/>
          <p:cNvCxnSpPr/>
          <p:nvPr/>
        </p:nvCxnSpPr>
        <p:spPr>
          <a:xfrm>
            <a:off x="808070" y="2137296"/>
            <a:ext cx="753080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48" name="CANVAS IMAGE"/>
          <p:cNvGrpSpPr/>
          <p:nvPr/>
        </p:nvGrpSpPr>
        <p:grpSpPr>
          <a:xfrm>
            <a:off x="810003" y="2248305"/>
            <a:ext cx="3512909" cy="3396074"/>
            <a:chOff x="810003" y="2248305"/>
            <a:chExt cx="3512909" cy="339607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37608"/>
            <a:stretch/>
          </p:blipFill>
          <p:spPr>
            <a:xfrm>
              <a:off x="810003" y="2248305"/>
              <a:ext cx="3512909" cy="3396074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0608"/>
            <a:stretch/>
          </p:blipFill>
          <p:spPr>
            <a:xfrm>
              <a:off x="1599447" y="2881645"/>
              <a:ext cx="1919040" cy="2078975"/>
            </a:xfrm>
            <a:prstGeom prst="rect">
              <a:avLst/>
            </a:prstGeom>
          </p:spPr>
        </p:pic>
      </p:grpSp>
      <p:grpSp>
        <p:nvGrpSpPr>
          <p:cNvPr id="143" name="IGGY TEXT"/>
          <p:cNvGrpSpPr/>
          <p:nvPr/>
        </p:nvGrpSpPr>
        <p:grpSpPr>
          <a:xfrm>
            <a:off x="4095795" y="4406566"/>
            <a:ext cx="4293179" cy="1174927"/>
            <a:chOff x="727113" y="3415220"/>
            <a:chExt cx="4043191" cy="1004997"/>
          </a:xfrm>
        </p:grpSpPr>
        <p:sp>
          <p:nvSpPr>
            <p:cNvPr id="149" name="Rounded Rectangle 148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863724" y="3541254"/>
              <a:ext cx="3419270" cy="789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009640"/>
                  </a:solidFill>
                </a:rPr>
                <a:t>Inference Iggy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How do you think the child feels?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What makes you think that?</a:t>
              </a:r>
              <a:endParaRPr lang="en-GB" sz="1200" dirty="0">
                <a:latin typeface="Twinkl" pitchFamily="2" charset="0"/>
              </a:endParaRPr>
            </a:p>
          </p:txBody>
        </p:sp>
        <p:sp>
          <p:nvSpPr>
            <p:cNvPr id="157" name="Rounded Rectangle 156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2" name="Isosceles Triangle 51"/>
          <p:cNvSpPr/>
          <p:nvPr/>
        </p:nvSpPr>
        <p:spPr>
          <a:xfrm rot="10800000">
            <a:off x="4481631" y="4207953"/>
            <a:ext cx="486986" cy="419815"/>
          </a:xfrm>
          <a:prstGeom prst="triangl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Zoom In">
            <a:hlinkClick r:id="rId9" action="ppaction://hlinksldjump"/>
          </p:cNvPr>
          <p:cNvSpPr/>
          <p:nvPr/>
        </p:nvSpPr>
        <p:spPr>
          <a:xfrm>
            <a:off x="3333349" y="2876493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PTION 2">
            <a:hlinkClick r:id="rId10" action="ppaction://hlinksldjump"/>
          </p:cNvPr>
          <p:cNvSpPr/>
          <p:nvPr/>
        </p:nvSpPr>
        <p:spPr>
          <a:xfrm>
            <a:off x="5526665" y="2788597"/>
            <a:ext cx="1486116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PTION 3">
            <a:hlinkClick r:id="rId11" action="ppaction://hlinksldjump"/>
          </p:cNvPr>
          <p:cNvSpPr/>
          <p:nvPr/>
        </p:nvSpPr>
        <p:spPr>
          <a:xfrm>
            <a:off x="6975442" y="2792627"/>
            <a:ext cx="1486116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20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There’s a Hero Inside All of Us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There’s a Hero Inside All of Us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Laura Ellen Anderson 2020</a:t>
            </a:r>
          </a:p>
        </p:txBody>
      </p:sp>
      <p:sp>
        <p:nvSpPr>
          <p:cNvPr id="155" name="NEXT BUTTON">
            <a:hlinkClick r:id="" action="ppaction://hlinkshowjump?jump=nextslide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08070" y="1701491"/>
            <a:ext cx="753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Look at this great illustration by Laura Ellen Anderson.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Inference Iggy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4" cstate="print">
                <a:grayscl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Predicting Pip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50" dirty="0">
                  <a:solidFill>
                    <a:sysClr val="windowText" lastClr="000000"/>
                  </a:solidFill>
                </a:rPr>
                <a:t>Sequencing Suki</a:t>
              </a:r>
            </a:p>
          </p:txBody>
        </p:sp>
      </p:grpSp>
      <p:cxnSp>
        <p:nvCxnSpPr>
          <p:cNvPr id="39" name="Straight Connector 38"/>
          <p:cNvCxnSpPr/>
          <p:nvPr/>
        </p:nvCxnSpPr>
        <p:spPr>
          <a:xfrm>
            <a:off x="808070" y="2137296"/>
            <a:ext cx="753080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48" name="CANVAS IMAGE"/>
          <p:cNvGrpSpPr/>
          <p:nvPr/>
        </p:nvGrpSpPr>
        <p:grpSpPr>
          <a:xfrm>
            <a:off x="810003" y="2248305"/>
            <a:ext cx="3512909" cy="3396074"/>
            <a:chOff x="810003" y="2248305"/>
            <a:chExt cx="3512909" cy="339607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37608"/>
            <a:stretch/>
          </p:blipFill>
          <p:spPr>
            <a:xfrm>
              <a:off x="810003" y="2248305"/>
              <a:ext cx="3512909" cy="3396074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0608"/>
            <a:stretch/>
          </p:blipFill>
          <p:spPr>
            <a:xfrm>
              <a:off x="1599447" y="2881645"/>
              <a:ext cx="1919040" cy="2078975"/>
            </a:xfrm>
            <a:prstGeom prst="rect">
              <a:avLst/>
            </a:prstGeom>
          </p:spPr>
        </p:pic>
      </p:grpSp>
      <p:grpSp>
        <p:nvGrpSpPr>
          <p:cNvPr id="52" name="IGGY TEXT"/>
          <p:cNvGrpSpPr/>
          <p:nvPr/>
        </p:nvGrpSpPr>
        <p:grpSpPr>
          <a:xfrm>
            <a:off x="4095795" y="4410990"/>
            <a:ext cx="4293179" cy="1174927"/>
            <a:chOff x="727113" y="3415220"/>
            <a:chExt cx="4043191" cy="1004997"/>
          </a:xfrm>
        </p:grpSpPr>
        <p:sp>
          <p:nvSpPr>
            <p:cNvPr id="57" name="Rounded Rectangle 56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63724" y="3670343"/>
              <a:ext cx="3419270" cy="5528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8C368C"/>
                  </a:solidFill>
                </a:rPr>
                <a:t>Predicting Pip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What might the child do next?</a:t>
              </a:r>
            </a:p>
          </p:txBody>
        </p:sp>
        <p:sp>
          <p:nvSpPr>
            <p:cNvPr id="60" name="Rounded Rectangle 59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Isosceles Triangle 1"/>
          <p:cNvSpPr/>
          <p:nvPr/>
        </p:nvSpPr>
        <p:spPr>
          <a:xfrm rot="10800000">
            <a:off x="5903932" y="4207953"/>
            <a:ext cx="486986" cy="419815"/>
          </a:xfrm>
          <a:prstGeom prst="triangle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Zoom In">
            <a:hlinkClick r:id="rId9" action="ppaction://hlinksldjump"/>
          </p:cNvPr>
          <p:cNvSpPr/>
          <p:nvPr/>
        </p:nvSpPr>
        <p:spPr>
          <a:xfrm>
            <a:off x="3333349" y="2876493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PTION 1">
            <a:hlinkClick r:id="rId2" action="ppaction://hlinksldjump"/>
          </p:cNvPr>
          <p:cNvSpPr/>
          <p:nvPr/>
        </p:nvSpPr>
        <p:spPr>
          <a:xfrm>
            <a:off x="4045543" y="2773651"/>
            <a:ext cx="1486116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PTION 3">
            <a:hlinkClick r:id="rId10" action="ppaction://hlinksldjump"/>
          </p:cNvPr>
          <p:cNvSpPr/>
          <p:nvPr/>
        </p:nvSpPr>
        <p:spPr>
          <a:xfrm>
            <a:off x="6975442" y="2792627"/>
            <a:ext cx="1486116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5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There’s a Hero Inside All of Us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There’s a Hero Inside All of Us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Laura Ellen Anderson 2020</a:t>
            </a:r>
          </a:p>
        </p:txBody>
      </p:sp>
      <p:sp>
        <p:nvSpPr>
          <p:cNvPr id="155" name="NEXT BUTTON">
            <a:hlinkClick r:id="" action="ppaction://hlinkshowjump?jump=nextslide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08070" y="1701491"/>
            <a:ext cx="7530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Look at this great illustration by Laura Ellen Anderson.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Inference Iggy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Predicting Pip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5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50" dirty="0">
                  <a:solidFill>
                    <a:schemeClr val="bg1"/>
                  </a:solidFill>
                </a:rPr>
                <a:t>Sequencing Suki</a:t>
              </a:r>
            </a:p>
          </p:txBody>
        </p:sp>
      </p:grpSp>
      <p:cxnSp>
        <p:nvCxnSpPr>
          <p:cNvPr id="39" name="Straight Connector 38"/>
          <p:cNvCxnSpPr/>
          <p:nvPr/>
        </p:nvCxnSpPr>
        <p:spPr>
          <a:xfrm>
            <a:off x="808070" y="2137296"/>
            <a:ext cx="753080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48" name="CANVAS IMAGE"/>
          <p:cNvGrpSpPr/>
          <p:nvPr/>
        </p:nvGrpSpPr>
        <p:grpSpPr>
          <a:xfrm>
            <a:off x="810003" y="2248305"/>
            <a:ext cx="3512909" cy="3396074"/>
            <a:chOff x="810003" y="2248305"/>
            <a:chExt cx="3512909" cy="339607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37608"/>
            <a:stretch/>
          </p:blipFill>
          <p:spPr>
            <a:xfrm>
              <a:off x="810003" y="2248305"/>
              <a:ext cx="3512909" cy="3396074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0608"/>
            <a:stretch/>
          </p:blipFill>
          <p:spPr>
            <a:xfrm>
              <a:off x="1599447" y="2881645"/>
              <a:ext cx="1919040" cy="2078975"/>
            </a:xfrm>
            <a:prstGeom prst="rect">
              <a:avLst/>
            </a:prstGeom>
          </p:spPr>
        </p:pic>
      </p:grpSp>
      <p:grpSp>
        <p:nvGrpSpPr>
          <p:cNvPr id="52" name="SUKI TEXT"/>
          <p:cNvGrpSpPr/>
          <p:nvPr/>
        </p:nvGrpSpPr>
        <p:grpSpPr>
          <a:xfrm>
            <a:off x="4083510" y="4406977"/>
            <a:ext cx="4317749" cy="1174927"/>
            <a:chOff x="727113" y="3415220"/>
            <a:chExt cx="4066330" cy="1004997"/>
          </a:xfrm>
        </p:grpSpPr>
        <p:sp>
          <p:nvSpPr>
            <p:cNvPr id="57" name="Rounded Rectangle 56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63724" y="3504580"/>
              <a:ext cx="3929719" cy="789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00B0F0"/>
                  </a:solidFill>
                </a:rPr>
                <a:t>Sequencing Suki wants to know…</a:t>
              </a:r>
              <a:br>
                <a:rPr lang="en-GB" b="1" dirty="0"/>
              </a:br>
              <a:r>
                <a:rPr lang="en-GB" spc="-50" dirty="0">
                  <a:latin typeface="Twinkl" pitchFamily="2" charset="0"/>
                </a:rPr>
                <a:t>How could you use 20 words or fewer to </a:t>
              </a:r>
              <a:r>
                <a:rPr lang="en-GB" spc="-80" dirty="0">
                  <a:latin typeface="Twinkl" pitchFamily="2" charset="0"/>
                </a:rPr>
                <a:t>sum up what is happening in this picture?</a:t>
              </a:r>
            </a:p>
          </p:txBody>
        </p:sp>
        <p:sp>
          <p:nvSpPr>
            <p:cNvPr id="60" name="Rounded Rectangle 59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1" name="Isosceles Triangle 60"/>
          <p:cNvSpPr/>
          <p:nvPr/>
        </p:nvSpPr>
        <p:spPr>
          <a:xfrm rot="10800000">
            <a:off x="7279725" y="4207953"/>
            <a:ext cx="486986" cy="419815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Zoom In">
            <a:hlinkClick r:id="rId9" action="ppaction://hlinksldjump"/>
          </p:cNvPr>
          <p:cNvSpPr/>
          <p:nvPr/>
        </p:nvSpPr>
        <p:spPr>
          <a:xfrm>
            <a:off x="3333349" y="2876493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PTION 1">
            <a:hlinkClick r:id="rId2" action="ppaction://hlinksldjump"/>
          </p:cNvPr>
          <p:cNvSpPr/>
          <p:nvPr/>
        </p:nvSpPr>
        <p:spPr>
          <a:xfrm>
            <a:off x="4045543" y="2773651"/>
            <a:ext cx="1486116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PTION 2">
            <a:hlinkClick r:id="rId10" action="ppaction://hlinksldjump"/>
          </p:cNvPr>
          <p:cNvSpPr/>
          <p:nvPr/>
        </p:nvSpPr>
        <p:spPr>
          <a:xfrm>
            <a:off x="5526665" y="2788597"/>
            <a:ext cx="1486116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10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rgbClr val="ECD5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C3AE5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C3AE55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C3AE55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C3AE55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C3AE55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solidFill>
              <a:srgbClr val="25B7BC"/>
            </a:solidFill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200" i="1" dirty="0">
                  <a:solidFill>
                    <a:schemeClr val="bg1"/>
                  </a:solidFill>
                  <a:latin typeface="+mn-lt"/>
                </a:rPr>
                <a:t>There’s a Hero Inside All of Us </a:t>
              </a:r>
              <a:r>
                <a:rPr lang="en-US" sz="3200" b="0" dirty="0">
                  <a:solidFill>
                    <a:schemeClr val="bg1"/>
                  </a:solidFill>
                  <a:latin typeface="+mn-lt"/>
                </a:rPr>
                <a:t>Answers</a:t>
              </a:r>
              <a:endParaRPr lang="en-GB" sz="3200" b="0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25B7BC"/>
                </a:solidFill>
              </a:rPr>
              <a:t>Back to Menu</a:t>
            </a:r>
            <a:endParaRPr lang="en-GB" b="1" dirty="0">
              <a:solidFill>
                <a:srgbClr val="25B7BC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There’s a Hero Inside All of Us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Laura Ellen Anderson 2020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Click on each card to reveal an example answer.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727006" y="2240280"/>
            <a:ext cx="2726803" cy="3246120"/>
            <a:chOff x="727006" y="2240280"/>
            <a:chExt cx="2726803" cy="3246120"/>
          </a:xfrm>
        </p:grpSpPr>
        <p:grpSp>
          <p:nvGrpSpPr>
            <p:cNvPr id="10" name="Group 9"/>
            <p:cNvGrpSpPr/>
            <p:nvPr/>
          </p:nvGrpSpPr>
          <p:grpSpPr>
            <a:xfrm>
              <a:off x="727006" y="2240280"/>
              <a:ext cx="2495200" cy="3246120"/>
              <a:chOff x="727006" y="2240280"/>
              <a:chExt cx="2495200" cy="3246120"/>
            </a:xfrm>
          </p:grpSpPr>
          <p:sp>
            <p:nvSpPr>
              <p:cNvPr id="2" name="Rounded Rectangle 1"/>
              <p:cNvSpPr/>
              <p:nvPr/>
            </p:nvSpPr>
            <p:spPr>
              <a:xfrm>
                <a:off x="727006" y="2240280"/>
                <a:ext cx="2495200" cy="324612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Freeform 63"/>
              <p:cNvSpPr/>
              <p:nvPr/>
            </p:nvSpPr>
            <p:spPr>
              <a:xfrm>
                <a:off x="727006" y="2240280"/>
                <a:ext cx="2495200" cy="526936"/>
              </a:xfrm>
              <a:custGeom>
                <a:avLst/>
                <a:gdLst>
                  <a:gd name="connsiteX0" fmla="*/ 415875 w 2495200"/>
                  <a:gd name="connsiteY0" fmla="*/ 0 h 526936"/>
                  <a:gd name="connsiteX1" fmla="*/ 2079325 w 2495200"/>
                  <a:gd name="connsiteY1" fmla="*/ 0 h 526936"/>
                  <a:gd name="connsiteX2" fmla="*/ 2495200 w 2495200"/>
                  <a:gd name="connsiteY2" fmla="*/ 415875 h 526936"/>
                  <a:gd name="connsiteX3" fmla="*/ 2495200 w 2495200"/>
                  <a:gd name="connsiteY3" fmla="*/ 526936 h 526936"/>
                  <a:gd name="connsiteX4" fmla="*/ 0 w 2495200"/>
                  <a:gd name="connsiteY4" fmla="*/ 526936 h 526936"/>
                  <a:gd name="connsiteX5" fmla="*/ 0 w 2495200"/>
                  <a:gd name="connsiteY5" fmla="*/ 415875 h 526936"/>
                  <a:gd name="connsiteX6" fmla="*/ 415875 w 2495200"/>
                  <a:gd name="connsiteY6" fmla="*/ 0 h 526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95200" h="526936">
                    <a:moveTo>
                      <a:pt x="415875" y="0"/>
                    </a:moveTo>
                    <a:lnTo>
                      <a:pt x="2079325" y="0"/>
                    </a:lnTo>
                    <a:cubicBezTo>
                      <a:pt x="2309006" y="0"/>
                      <a:pt x="2495200" y="186194"/>
                      <a:pt x="2495200" y="415875"/>
                    </a:cubicBezTo>
                    <a:lnTo>
                      <a:pt x="2495200" y="526936"/>
                    </a:lnTo>
                    <a:lnTo>
                      <a:pt x="0" y="526936"/>
                    </a:lnTo>
                    <a:lnTo>
                      <a:pt x="0" y="415875"/>
                    </a:lnTo>
                    <a:cubicBezTo>
                      <a:pt x="0" y="186194"/>
                      <a:pt x="186194" y="0"/>
                      <a:pt x="415875" y="0"/>
                    </a:cubicBezTo>
                    <a:close/>
                  </a:path>
                </a:pathLst>
              </a:custGeom>
              <a:solidFill>
                <a:srgbClr val="0096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Inference Iggy</a:t>
                </a:r>
              </a:p>
            </p:txBody>
          </p:sp>
          <p:sp>
            <p:nvSpPr>
              <p:cNvPr id="21" name="Rounded Rectangle 20"/>
              <p:cNvSpPr/>
              <p:nvPr/>
            </p:nvSpPr>
            <p:spPr>
              <a:xfrm>
                <a:off x="808923" y="2824202"/>
                <a:ext cx="526936" cy="526936"/>
              </a:xfrm>
              <a:prstGeom prst="round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" name="Straight Connector 5"/>
              <p:cNvCxnSpPr/>
              <p:nvPr/>
            </p:nvCxnSpPr>
            <p:spPr>
              <a:xfrm>
                <a:off x="924319" y="3851910"/>
                <a:ext cx="2138921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Box 6"/>
              <p:cNvSpPr txBox="1"/>
              <p:nvPr/>
            </p:nvSpPr>
            <p:spPr>
              <a:xfrm>
                <a:off x="924319" y="3915123"/>
                <a:ext cx="2138922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pc="-70" dirty="0">
                    <a:latin typeface="Twinkl" pitchFamily="2" charset="0"/>
                  </a:rPr>
                  <a:t>I think that the child feels proud of themselves because they are smiling and they look confident.</a:t>
                </a: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808070" y="2790977"/>
              <a:ext cx="264573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009640"/>
                  </a:solidFill>
                  <a:latin typeface="Twinkl" pitchFamily="2" charset="0"/>
                </a:rPr>
                <a:t>        How do you think </a:t>
              </a:r>
              <a:br>
                <a:rPr lang="en-GB" sz="1600" dirty="0">
                  <a:solidFill>
                    <a:srgbClr val="009640"/>
                  </a:solidFill>
                  <a:latin typeface="Twinkl" pitchFamily="2" charset="0"/>
                </a:rPr>
              </a:br>
              <a:r>
                <a:rPr lang="en-GB" sz="1600" dirty="0">
                  <a:solidFill>
                    <a:srgbClr val="009640"/>
                  </a:solidFill>
                  <a:latin typeface="Twinkl" pitchFamily="2" charset="0"/>
                </a:rPr>
                <a:t>        the child feels?</a:t>
              </a:r>
              <a:br>
                <a:rPr lang="en-GB" sz="1600" dirty="0">
                  <a:solidFill>
                    <a:srgbClr val="009640"/>
                  </a:solidFill>
                  <a:latin typeface="Twinkl" pitchFamily="2" charset="0"/>
                </a:rPr>
              </a:br>
              <a:r>
                <a:rPr lang="en-GB" sz="1600" dirty="0">
                  <a:solidFill>
                    <a:srgbClr val="009640"/>
                  </a:solidFill>
                  <a:latin typeface="Twinkl" pitchFamily="2" charset="0"/>
                </a:rPr>
                <a:t>What makes you think that?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307244" y="2240280"/>
            <a:ext cx="2495202" cy="2958350"/>
            <a:chOff x="3307244" y="2240280"/>
            <a:chExt cx="2495202" cy="2958350"/>
          </a:xfrm>
        </p:grpSpPr>
        <p:sp>
          <p:nvSpPr>
            <p:cNvPr id="62" name="Rounded Rectangle 61"/>
            <p:cNvSpPr/>
            <p:nvPr/>
          </p:nvSpPr>
          <p:spPr>
            <a:xfrm>
              <a:off x="3307246" y="2240280"/>
              <a:ext cx="2495200" cy="295835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Rounded Rectangle 132"/>
            <p:cNvSpPr/>
            <p:nvPr/>
          </p:nvSpPr>
          <p:spPr>
            <a:xfrm>
              <a:off x="3387743" y="2824202"/>
              <a:ext cx="526936" cy="526936"/>
            </a:xfrm>
            <a:prstGeom prst="round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Freeform 64"/>
            <p:cNvSpPr/>
            <p:nvPr/>
          </p:nvSpPr>
          <p:spPr>
            <a:xfrm>
              <a:off x="3307244" y="2244659"/>
              <a:ext cx="2495200" cy="526936"/>
            </a:xfrm>
            <a:custGeom>
              <a:avLst/>
              <a:gdLst>
                <a:gd name="connsiteX0" fmla="*/ 415875 w 2495200"/>
                <a:gd name="connsiteY0" fmla="*/ 0 h 526936"/>
                <a:gd name="connsiteX1" fmla="*/ 2079325 w 2495200"/>
                <a:gd name="connsiteY1" fmla="*/ 0 h 526936"/>
                <a:gd name="connsiteX2" fmla="*/ 2495200 w 2495200"/>
                <a:gd name="connsiteY2" fmla="*/ 415875 h 526936"/>
                <a:gd name="connsiteX3" fmla="*/ 2495200 w 2495200"/>
                <a:gd name="connsiteY3" fmla="*/ 526936 h 526936"/>
                <a:gd name="connsiteX4" fmla="*/ 0 w 2495200"/>
                <a:gd name="connsiteY4" fmla="*/ 526936 h 526936"/>
                <a:gd name="connsiteX5" fmla="*/ 0 w 2495200"/>
                <a:gd name="connsiteY5" fmla="*/ 415875 h 526936"/>
                <a:gd name="connsiteX6" fmla="*/ 415875 w 2495200"/>
                <a:gd name="connsiteY6" fmla="*/ 0 h 52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95200" h="526936">
                  <a:moveTo>
                    <a:pt x="415875" y="0"/>
                  </a:moveTo>
                  <a:lnTo>
                    <a:pt x="2079325" y="0"/>
                  </a:lnTo>
                  <a:cubicBezTo>
                    <a:pt x="2309006" y="0"/>
                    <a:pt x="2495200" y="186194"/>
                    <a:pt x="2495200" y="415875"/>
                  </a:cubicBezTo>
                  <a:lnTo>
                    <a:pt x="2495200" y="526936"/>
                  </a:lnTo>
                  <a:lnTo>
                    <a:pt x="0" y="526936"/>
                  </a:lnTo>
                  <a:lnTo>
                    <a:pt x="0" y="415875"/>
                  </a:lnTo>
                  <a:cubicBezTo>
                    <a:pt x="0" y="186194"/>
                    <a:pt x="186194" y="0"/>
                    <a:pt x="415875" y="0"/>
                  </a:cubicBezTo>
                  <a:close/>
                </a:path>
              </a:pathLst>
            </a:custGeom>
            <a:solidFill>
              <a:srgbClr val="8C36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Predicting Pip</a:t>
              </a:r>
            </a:p>
          </p:txBody>
        </p:sp>
        <p:cxnSp>
          <p:nvCxnSpPr>
            <p:cNvPr id="67" name="Straight Connector 66"/>
            <p:cNvCxnSpPr/>
            <p:nvPr/>
          </p:nvCxnSpPr>
          <p:spPr>
            <a:xfrm>
              <a:off x="3485383" y="3497580"/>
              <a:ext cx="21389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/>
            <p:cNvSpPr txBox="1"/>
            <p:nvPr/>
          </p:nvSpPr>
          <p:spPr>
            <a:xfrm>
              <a:off x="3481939" y="3568991"/>
              <a:ext cx="2138922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I think that the child might plan an adventure that they can go on with their cat.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3914679" y="2805433"/>
              <a:ext cx="18877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8C368C"/>
                  </a:solidFill>
                  <a:latin typeface="Twinkl" pitchFamily="2" charset="0"/>
                </a:rPr>
                <a:t>What might the</a:t>
              </a:r>
              <a:br>
                <a:rPr lang="en-GB" sz="1600" dirty="0">
                  <a:solidFill>
                    <a:srgbClr val="8C368C"/>
                  </a:solidFill>
                  <a:latin typeface="Twinkl" pitchFamily="2" charset="0"/>
                </a:rPr>
              </a:br>
              <a:r>
                <a:rPr lang="en-GB" sz="1600" dirty="0">
                  <a:solidFill>
                    <a:srgbClr val="8C368C"/>
                  </a:solidFill>
                  <a:latin typeface="Twinkl" pitchFamily="2" charset="0"/>
                </a:rPr>
                <a:t>child do next?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87482" y="2223312"/>
            <a:ext cx="2495204" cy="3263088"/>
            <a:chOff x="5887482" y="2223312"/>
            <a:chExt cx="2495204" cy="3263088"/>
          </a:xfrm>
        </p:grpSpPr>
        <p:sp>
          <p:nvSpPr>
            <p:cNvPr id="59" name="Rounded Rectangle 58"/>
            <p:cNvSpPr/>
            <p:nvPr/>
          </p:nvSpPr>
          <p:spPr>
            <a:xfrm>
              <a:off x="5887486" y="2240280"/>
              <a:ext cx="2495200" cy="32461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Rounded Rectangle 136"/>
            <p:cNvSpPr/>
            <p:nvPr/>
          </p:nvSpPr>
          <p:spPr>
            <a:xfrm>
              <a:off x="5966563" y="2824202"/>
              <a:ext cx="526936" cy="526936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reeform 65"/>
            <p:cNvSpPr/>
            <p:nvPr/>
          </p:nvSpPr>
          <p:spPr>
            <a:xfrm>
              <a:off x="5887482" y="2223312"/>
              <a:ext cx="2495200" cy="526936"/>
            </a:xfrm>
            <a:custGeom>
              <a:avLst/>
              <a:gdLst>
                <a:gd name="connsiteX0" fmla="*/ 415875 w 2495200"/>
                <a:gd name="connsiteY0" fmla="*/ 0 h 526936"/>
                <a:gd name="connsiteX1" fmla="*/ 2079325 w 2495200"/>
                <a:gd name="connsiteY1" fmla="*/ 0 h 526936"/>
                <a:gd name="connsiteX2" fmla="*/ 2495200 w 2495200"/>
                <a:gd name="connsiteY2" fmla="*/ 415875 h 526936"/>
                <a:gd name="connsiteX3" fmla="*/ 2495200 w 2495200"/>
                <a:gd name="connsiteY3" fmla="*/ 526936 h 526936"/>
                <a:gd name="connsiteX4" fmla="*/ 0 w 2495200"/>
                <a:gd name="connsiteY4" fmla="*/ 526936 h 526936"/>
                <a:gd name="connsiteX5" fmla="*/ 0 w 2495200"/>
                <a:gd name="connsiteY5" fmla="*/ 415875 h 526936"/>
                <a:gd name="connsiteX6" fmla="*/ 415875 w 2495200"/>
                <a:gd name="connsiteY6" fmla="*/ 0 h 52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95200" h="526936">
                  <a:moveTo>
                    <a:pt x="415875" y="0"/>
                  </a:moveTo>
                  <a:lnTo>
                    <a:pt x="2079325" y="0"/>
                  </a:lnTo>
                  <a:cubicBezTo>
                    <a:pt x="2309006" y="0"/>
                    <a:pt x="2495200" y="186194"/>
                    <a:pt x="2495200" y="415875"/>
                  </a:cubicBezTo>
                  <a:lnTo>
                    <a:pt x="2495200" y="526936"/>
                  </a:lnTo>
                  <a:lnTo>
                    <a:pt x="0" y="526936"/>
                  </a:lnTo>
                  <a:lnTo>
                    <a:pt x="0" y="415875"/>
                  </a:lnTo>
                  <a:cubicBezTo>
                    <a:pt x="0" y="186194"/>
                    <a:pt x="186194" y="0"/>
                    <a:pt x="41587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Sequencing Suki</a:t>
              </a:r>
            </a:p>
          </p:txBody>
        </p:sp>
        <p:cxnSp>
          <p:nvCxnSpPr>
            <p:cNvPr id="68" name="Straight Connector 67"/>
            <p:cNvCxnSpPr/>
            <p:nvPr/>
          </p:nvCxnSpPr>
          <p:spPr>
            <a:xfrm>
              <a:off x="6065621" y="3863340"/>
              <a:ext cx="21389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977139" y="3937983"/>
              <a:ext cx="23617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pc="-70" dirty="0">
                  <a:latin typeface="Twinkl" pitchFamily="2" charset="0"/>
                </a:rPr>
                <a:t>I can see a child dressed as a superhero who is standing on a pillow next to their cat.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977137" y="2795282"/>
              <a:ext cx="240554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spc="-80" dirty="0">
                  <a:solidFill>
                    <a:srgbClr val="00B0F0"/>
                  </a:solidFill>
                  <a:latin typeface="Twinkl" pitchFamily="2" charset="0"/>
                </a:rPr>
                <a:t>         How could you use     </a:t>
              </a:r>
              <a:br>
                <a:rPr lang="en-GB" sz="1600" spc="-80" dirty="0">
                  <a:solidFill>
                    <a:srgbClr val="00B0F0"/>
                  </a:solidFill>
                  <a:latin typeface="Twinkl" pitchFamily="2" charset="0"/>
                </a:rPr>
              </a:br>
              <a:r>
                <a:rPr lang="en-GB" sz="1600" spc="-80" dirty="0">
                  <a:solidFill>
                    <a:srgbClr val="00B0F0"/>
                  </a:solidFill>
                  <a:latin typeface="Twinkl" pitchFamily="2" charset="0"/>
                </a:rPr>
                <a:t>         20 words or fewer to sum up what is happening in this picture?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9279" y="3900867"/>
            <a:ext cx="2286382" cy="1491583"/>
            <a:chOff x="839279" y="3900867"/>
            <a:chExt cx="2286382" cy="1491583"/>
          </a:xfrm>
        </p:grpSpPr>
        <p:sp>
          <p:nvSpPr>
            <p:cNvPr id="11" name="Rounded Rectangle 10"/>
            <p:cNvSpPr/>
            <p:nvPr/>
          </p:nvSpPr>
          <p:spPr>
            <a:xfrm>
              <a:off x="839279" y="3900867"/>
              <a:ext cx="2286382" cy="1491583"/>
            </a:xfrm>
            <a:prstGeom prst="roundRect">
              <a:avLst/>
            </a:prstGeom>
            <a:solidFill>
              <a:srgbClr val="009640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9640"/>
                  </a:solidFill>
                </a:rPr>
                <a:t>Reveal Answer</a:t>
              </a:r>
              <a:endParaRPr lang="en-GB" b="1" dirty="0">
                <a:solidFill>
                  <a:srgbClr val="009640"/>
                </a:solidFill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3412764" y="3585243"/>
            <a:ext cx="2286382" cy="1491583"/>
            <a:chOff x="839279" y="3900867"/>
            <a:chExt cx="2286382" cy="1491583"/>
          </a:xfrm>
        </p:grpSpPr>
        <p:sp>
          <p:nvSpPr>
            <p:cNvPr id="80" name="Rounded Rectangle 79"/>
            <p:cNvSpPr/>
            <p:nvPr/>
          </p:nvSpPr>
          <p:spPr>
            <a:xfrm>
              <a:off x="839279" y="3900867"/>
              <a:ext cx="2286382" cy="1491583"/>
            </a:xfrm>
            <a:prstGeom prst="roundRect">
              <a:avLst/>
            </a:prstGeom>
            <a:solidFill>
              <a:srgbClr val="8C368C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8C368C"/>
                  </a:solidFill>
                </a:rPr>
                <a:t>Reveal Answer</a:t>
              </a:r>
              <a:endParaRPr lang="en-GB" b="1" dirty="0">
                <a:solidFill>
                  <a:srgbClr val="8C368C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966563" y="3931877"/>
            <a:ext cx="2286382" cy="1491583"/>
            <a:chOff x="839279" y="3900867"/>
            <a:chExt cx="2286382" cy="1491583"/>
          </a:xfrm>
        </p:grpSpPr>
        <p:sp>
          <p:nvSpPr>
            <p:cNvPr id="83" name="Rounded Rectangle 82"/>
            <p:cNvSpPr/>
            <p:nvPr/>
          </p:nvSpPr>
          <p:spPr>
            <a:xfrm>
              <a:off x="839279" y="3900867"/>
              <a:ext cx="2286382" cy="1491583"/>
            </a:xfrm>
            <a:prstGeom prst="roundRect">
              <a:avLst/>
            </a:prstGeom>
            <a:solidFill>
              <a:srgbClr val="00B0F0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B0F0"/>
                  </a:solidFill>
                </a:rPr>
                <a:t>Reveal Answer</a:t>
              </a:r>
              <a:endParaRPr lang="en-GB" b="1" dirty="0">
                <a:solidFill>
                  <a:srgbClr val="00B0F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505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  <a:solidFill>
            <a:schemeClr val="bg1"/>
          </a:solidFill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grpFill/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</a:rPr>
                <a:t>There’s a Hero Inside All of Us</a:t>
              </a:r>
              <a:endParaRPr lang="en-GB" sz="3600" i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43749" y="3639823"/>
            <a:ext cx="8056493" cy="2004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Rectangle 124"/>
          <p:cNvSpPr/>
          <p:nvPr/>
        </p:nvSpPr>
        <p:spPr>
          <a:xfrm>
            <a:off x="543749" y="1473200"/>
            <a:ext cx="8056493" cy="1173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There’s a Hero Inside All of Us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Laura Ellen Anderson 2020</a:t>
            </a:r>
          </a:p>
        </p:txBody>
      </p:sp>
      <p:pic>
        <p:nvPicPr>
          <p:cNvPr id="68" name="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7148" y="1531220"/>
            <a:ext cx="4188775" cy="4056499"/>
          </a:xfrm>
          <a:prstGeom prst="rect">
            <a:avLst/>
          </a:prstGeom>
        </p:spPr>
      </p:pic>
      <p:sp>
        <p:nvSpPr>
          <p:cNvPr id="70" name="NEXT BUTTON">
            <a:hlinkClick r:id="" action="ppaction://hlinkshowjump?jump=previousslide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Zoom Out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75" name="Zoom Out">
            <a:hlinkClick r:id="" action="ppaction://hlinkshowjump?jump=previousslide"/>
          </p:cNvPr>
          <p:cNvSpPr/>
          <p:nvPr/>
        </p:nvSpPr>
        <p:spPr>
          <a:xfrm>
            <a:off x="6827469" y="1721251"/>
            <a:ext cx="238794" cy="238794"/>
          </a:xfrm>
          <a:custGeom>
            <a:avLst/>
            <a:gdLst>
              <a:gd name="connsiteX0" fmla="*/ 35111 w 238794"/>
              <a:gd name="connsiteY0" fmla="*/ 94859 h 238794"/>
              <a:gd name="connsiteX1" fmla="*/ 35111 w 238794"/>
              <a:gd name="connsiteY1" fmla="*/ 140578 h 238794"/>
              <a:gd name="connsiteX2" fmla="*/ 208457 w 238794"/>
              <a:gd name="connsiteY2" fmla="*/ 140578 h 238794"/>
              <a:gd name="connsiteX3" fmla="*/ 208457 w 238794"/>
              <a:gd name="connsiteY3" fmla="*/ 94859 h 238794"/>
              <a:gd name="connsiteX4" fmla="*/ 119397 w 238794"/>
              <a:gd name="connsiteY4" fmla="*/ 0 h 238794"/>
              <a:gd name="connsiteX5" fmla="*/ 238794 w 238794"/>
              <a:gd name="connsiteY5" fmla="*/ 119397 h 238794"/>
              <a:gd name="connsiteX6" fmla="*/ 119397 w 238794"/>
              <a:gd name="connsiteY6" fmla="*/ 238794 h 238794"/>
              <a:gd name="connsiteX7" fmla="*/ 0 w 238794"/>
              <a:gd name="connsiteY7" fmla="*/ 119397 h 238794"/>
              <a:gd name="connsiteX8" fmla="*/ 119397 w 238794"/>
              <a:gd name="connsiteY8" fmla="*/ 0 h 23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94" h="238794">
                <a:moveTo>
                  <a:pt x="35111" y="94859"/>
                </a:moveTo>
                <a:lnTo>
                  <a:pt x="35111" y="140578"/>
                </a:lnTo>
                <a:lnTo>
                  <a:pt x="208457" y="140578"/>
                </a:lnTo>
                <a:lnTo>
                  <a:pt x="208457" y="94859"/>
                </a:lnTo>
                <a:close/>
                <a:moveTo>
                  <a:pt x="119397" y="0"/>
                </a:moveTo>
                <a:cubicBezTo>
                  <a:pt x="185338" y="0"/>
                  <a:pt x="238794" y="53456"/>
                  <a:pt x="238794" y="119397"/>
                </a:cubicBezTo>
                <a:cubicBezTo>
                  <a:pt x="238794" y="185338"/>
                  <a:pt x="185338" y="238794"/>
                  <a:pt x="119397" y="238794"/>
                </a:cubicBezTo>
                <a:cubicBezTo>
                  <a:pt x="53456" y="238794"/>
                  <a:pt x="0" y="185338"/>
                  <a:pt x="0" y="119397"/>
                </a:cubicBezTo>
                <a:cubicBezTo>
                  <a:pt x="0" y="53456"/>
                  <a:pt x="53456" y="0"/>
                  <a:pt x="119397" y="0"/>
                </a:cubicBezTo>
                <a:close/>
              </a:path>
            </a:pathLst>
          </a:cu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NEXT BUTTON">
            <a:hlinkClick r:id="rId3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29" name="Freeform 28">
            <a:hlinkClick r:id="" action="ppaction://hlinkshowjump?jump=lastslideviewed"/>
          </p:cNvPr>
          <p:cNvSpPr/>
          <p:nvPr/>
        </p:nvSpPr>
        <p:spPr>
          <a:xfrm>
            <a:off x="6065491" y="1595557"/>
            <a:ext cx="233120" cy="233120"/>
          </a:xfrm>
          <a:custGeom>
            <a:avLst/>
            <a:gdLst>
              <a:gd name="connsiteX0" fmla="*/ 116560 w 233120"/>
              <a:gd name="connsiteY0" fmla="*/ 0 h 233120"/>
              <a:gd name="connsiteX1" fmla="*/ 233120 w 233120"/>
              <a:gd name="connsiteY1" fmla="*/ 116560 h 233120"/>
              <a:gd name="connsiteX2" fmla="*/ 116560 w 233120"/>
              <a:gd name="connsiteY2" fmla="*/ 233120 h 233120"/>
              <a:gd name="connsiteX3" fmla="*/ 0 w 233120"/>
              <a:gd name="connsiteY3" fmla="*/ 116560 h 233120"/>
              <a:gd name="connsiteX4" fmla="*/ 116560 w 233120"/>
              <a:gd name="connsiteY4" fmla="*/ 0 h 233120"/>
              <a:gd name="connsiteX5" fmla="*/ 25176 w 233120"/>
              <a:gd name="connsiteY5" fmla="*/ 95047 h 233120"/>
              <a:gd name="connsiteX6" fmla="*/ 25176 w 233120"/>
              <a:gd name="connsiteY6" fmla="*/ 140766 h 233120"/>
              <a:gd name="connsiteX7" fmla="*/ 207942 w 233120"/>
              <a:gd name="connsiteY7" fmla="*/ 140766 h 233120"/>
              <a:gd name="connsiteX8" fmla="*/ 207942 w 233120"/>
              <a:gd name="connsiteY8" fmla="*/ 95047 h 233120"/>
              <a:gd name="connsiteX9" fmla="*/ 25176 w 233120"/>
              <a:gd name="connsiteY9" fmla="*/ 95047 h 233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3120" h="233120">
                <a:moveTo>
                  <a:pt x="116560" y="0"/>
                </a:moveTo>
                <a:cubicBezTo>
                  <a:pt x="180934" y="0"/>
                  <a:pt x="233120" y="52186"/>
                  <a:pt x="233120" y="116560"/>
                </a:cubicBezTo>
                <a:cubicBezTo>
                  <a:pt x="233120" y="180934"/>
                  <a:pt x="180934" y="233120"/>
                  <a:pt x="116560" y="233120"/>
                </a:cubicBezTo>
                <a:cubicBezTo>
                  <a:pt x="52186" y="233120"/>
                  <a:pt x="0" y="180934"/>
                  <a:pt x="0" y="116560"/>
                </a:cubicBezTo>
                <a:cubicBezTo>
                  <a:pt x="0" y="52186"/>
                  <a:pt x="52186" y="0"/>
                  <a:pt x="116560" y="0"/>
                </a:cubicBezTo>
                <a:close/>
                <a:moveTo>
                  <a:pt x="25176" y="95047"/>
                </a:moveTo>
                <a:lnTo>
                  <a:pt x="25176" y="140766"/>
                </a:lnTo>
                <a:lnTo>
                  <a:pt x="207942" y="140766"/>
                </a:lnTo>
                <a:lnTo>
                  <a:pt x="207942" y="95047"/>
                </a:lnTo>
                <a:lnTo>
                  <a:pt x="25176" y="95047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66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</p:childTnLst>
        </p:cTn>
      </p:par>
    </p:tnLst>
    <p:bldLst>
      <p:bldP spid="7" grpId="0" animBg="1"/>
      <p:bldP spid="1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E70602A-8AE6-4C91-978A-2CE1D276FD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7819A2-EE56-433B-9B9D-2CDED2A9FB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BB24B9-FE32-4F2A-B6C5-7E93D141C33F}">
  <ds:schemaRefs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309d9867-99f5-4561-aefc-550f5b2269e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1462</TotalTime>
  <Words>406</Words>
  <Application>Microsoft Office PowerPoint</Application>
  <PresentationFormat>On-screen Show (4:3)</PresentationFormat>
  <Paragraphs>55</Paragraphs>
  <Slides>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Rachel Sprawson</cp:lastModifiedBy>
  <cp:revision>142</cp:revision>
  <dcterms:created xsi:type="dcterms:W3CDTF">2020-08-25T09:08:38Z</dcterms:created>
  <dcterms:modified xsi:type="dcterms:W3CDTF">2021-01-29T15:37:04Z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