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6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10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9.xml" ContentType="application/vnd.openxmlformats-officedocument.presentationml.slide+xml"/>
  <Override PartName="/ppt/slides/slide13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9" r:id="rId5"/>
    <p:sldId id="258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0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CA400-7F9F-4649-B4D7-89E900B722FC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49991-5185-498F-9B0D-FF9F7A59BD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11545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CA400-7F9F-4649-B4D7-89E900B722FC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49991-5185-498F-9B0D-FF9F7A59BD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5324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CA400-7F9F-4649-B4D7-89E900B722FC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49991-5185-498F-9B0D-FF9F7A59BD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60129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CA400-7F9F-4649-B4D7-89E900B722FC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49991-5185-498F-9B0D-FF9F7A59BD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34411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CA400-7F9F-4649-B4D7-89E900B722FC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49991-5185-498F-9B0D-FF9F7A59BD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66780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CA400-7F9F-4649-B4D7-89E900B722FC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49991-5185-498F-9B0D-FF9F7A59BD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40446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CA400-7F9F-4649-B4D7-89E900B722FC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49991-5185-498F-9B0D-FF9F7A59BD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06783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CA400-7F9F-4649-B4D7-89E900B722FC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49991-5185-498F-9B0D-FF9F7A59BD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34257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CA400-7F9F-4649-B4D7-89E900B722FC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49991-5185-498F-9B0D-FF9F7A59BD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98160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CA400-7F9F-4649-B4D7-89E900B722FC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49991-5185-498F-9B0D-FF9F7A59BD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68525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CA400-7F9F-4649-B4D7-89E900B722FC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49991-5185-498F-9B0D-FF9F7A59BD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52007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3251" y="5734051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493884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9CA400-7F9F-4649-B4D7-89E900B722FC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649991-5185-498F-9B0D-FF9F7A59BD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74296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YuUJCNzfoBw" TargetMode="Externa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2.xml"/><Relationship Id="rId4" Type="http://schemas.openxmlformats.org/officeDocument/2006/relationships/slide" Target="slide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slide" Target="slide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Science Light Week 4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144" y="3616105"/>
            <a:ext cx="10053711" cy="2686221"/>
          </a:xfrm>
        </p:spPr>
        <p:txBody>
          <a:bodyPr>
            <a:normAutofit/>
          </a:bodyPr>
          <a:lstStyle/>
          <a:p>
            <a:r>
              <a:rPr lang="en-US" sz="4800" b="1" dirty="0" smtClean="0"/>
              <a:t>How to make the best shadows</a:t>
            </a:r>
            <a:r>
              <a:rPr lang="en-US" sz="4800" dirty="0" smtClean="0"/>
              <a:t>.</a:t>
            </a:r>
          </a:p>
          <a:p>
            <a:r>
              <a:rPr lang="en-US" sz="4800" i="1" dirty="0" smtClean="0"/>
              <a:t>This power point works best in slideshow mode</a:t>
            </a:r>
            <a:r>
              <a:rPr lang="en-US" sz="4800" dirty="0" smtClean="0"/>
              <a:t>.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2972337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are shadows formed?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160" y="1510082"/>
            <a:ext cx="2600325" cy="20955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7236" y="1586282"/>
            <a:ext cx="2840960" cy="189101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9001" y="4018783"/>
            <a:ext cx="2825437" cy="196028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22167" y="3989275"/>
            <a:ext cx="2962275" cy="20193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443989" y="4018783"/>
            <a:ext cx="332274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Which objects have made these shadows?</a:t>
            </a:r>
            <a:endParaRPr lang="en-GB" sz="36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43947" y="1586282"/>
            <a:ext cx="2533650" cy="20193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13348" y="1595807"/>
            <a:ext cx="2457450" cy="2009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8236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2137" y="400720"/>
            <a:ext cx="4581015" cy="310233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3151" y="400720"/>
            <a:ext cx="6164567" cy="5523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331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9107" y="2170507"/>
            <a:ext cx="11087100" cy="252412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32138" y="993208"/>
            <a:ext cx="11087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F</a:t>
            </a:r>
            <a:r>
              <a:rPr lang="en-US" sz="2800" dirty="0" smtClean="0"/>
              <a:t>ill in the missing words to make these sentences correct?</a:t>
            </a:r>
            <a:endParaRPr lang="en-GB" sz="28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916" y="5157500"/>
            <a:ext cx="8777757" cy="105831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44742" y="3097130"/>
            <a:ext cx="1324982" cy="67087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68243" y="2070220"/>
            <a:ext cx="1253007" cy="64390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35751" y="4150439"/>
            <a:ext cx="1485499" cy="544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8831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Why do some types of objects make better shadows than others?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2395470" y="4557978"/>
            <a:ext cx="774020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>
                <a:hlinkClick r:id="rId2"/>
              </a:rPr>
              <a:t>https://</a:t>
            </a:r>
            <a:r>
              <a:rPr lang="en-GB" sz="2800" dirty="0" smtClean="0">
                <a:hlinkClick r:id="rId2"/>
              </a:rPr>
              <a:t>www.youtube.com/watch?v=YuUJCNzfoBw</a:t>
            </a:r>
            <a:endParaRPr lang="en-GB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1017431" y="2318197"/>
            <a:ext cx="987809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Watch the link below to find out more. </a:t>
            </a:r>
          </a:p>
          <a:p>
            <a:r>
              <a:rPr lang="en-US" sz="2800" dirty="0" smtClean="0"/>
              <a:t>During the video look out for 3 important scientific words: transparent, translucent and opaque 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28617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Can you match the words to their meaning?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940157" y="3488612"/>
            <a:ext cx="37091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opaque</a:t>
            </a:r>
            <a:endParaRPr lang="en-GB" sz="3600" dirty="0"/>
          </a:p>
        </p:txBody>
      </p:sp>
      <p:sp>
        <p:nvSpPr>
          <p:cNvPr id="9" name="TextBox 8"/>
          <p:cNvSpPr txBox="1"/>
          <p:nvPr/>
        </p:nvSpPr>
        <p:spPr>
          <a:xfrm>
            <a:off x="838200" y="4918993"/>
            <a:ext cx="37091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translucent</a:t>
            </a:r>
            <a:endParaRPr lang="en-GB" sz="36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26474" y="1966242"/>
            <a:ext cx="4883441" cy="3966626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38200" y="2265486"/>
            <a:ext cx="37091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transparent</a:t>
            </a:r>
            <a:endParaRPr lang="en-GB" sz="3600" dirty="0"/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3464417" y="2588651"/>
            <a:ext cx="1596980" cy="2653507"/>
          </a:xfrm>
          <a:prstGeom prst="straightConnector1">
            <a:avLst/>
          </a:prstGeom>
          <a:ln w="666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V="1">
            <a:off x="2692758" y="2588652"/>
            <a:ext cx="2533716" cy="1376881"/>
          </a:xfrm>
          <a:prstGeom prst="straightConnector1">
            <a:avLst/>
          </a:prstGeom>
          <a:ln w="666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V="1">
            <a:off x="3179298" y="3534227"/>
            <a:ext cx="2047176" cy="1839632"/>
          </a:xfrm>
          <a:prstGeom prst="straightConnector1">
            <a:avLst/>
          </a:prstGeom>
          <a:ln w="666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56786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/>
          <p:cNvSpPr>
            <a:spLocks noChangeArrowheads="1"/>
          </p:cNvSpPr>
          <p:nvPr/>
        </p:nvSpPr>
        <p:spPr bwMode="auto">
          <a:xfrm>
            <a:off x="2279650" y="1514475"/>
            <a:ext cx="763270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Look at these objects and decide if you think they are translucent, transparent or opaque.</a:t>
            </a:r>
          </a:p>
        </p:txBody>
      </p:sp>
      <p:sp>
        <p:nvSpPr>
          <p:cNvPr id="12291" name="Title 20"/>
          <p:cNvSpPr>
            <a:spLocks/>
          </p:cNvSpPr>
          <p:nvPr/>
        </p:nvSpPr>
        <p:spPr bwMode="auto">
          <a:xfrm>
            <a:off x="1985964" y="765175"/>
            <a:ext cx="8220075" cy="61118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3600" b="1">
                <a:latin typeface="Twinkl SemiBold" pitchFamily="2" charset="0"/>
              </a:rPr>
              <a:t>What Do You Think?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3998" b="4363"/>
          <a:stretch/>
        </p:blipFill>
        <p:spPr>
          <a:xfrm>
            <a:off x="1970722" y="2336263"/>
            <a:ext cx="6367096" cy="4069473"/>
          </a:xfrm>
          <a:prstGeom prst="roundRect">
            <a:avLst>
              <a:gd name="adj" fmla="val 3468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12293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0326" y="2351089"/>
            <a:ext cx="1533525" cy="296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15466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3"/>
          <p:cNvSpPr>
            <a:spLocks noChangeArrowheads="1"/>
          </p:cNvSpPr>
          <p:nvPr/>
        </p:nvSpPr>
        <p:spPr bwMode="auto">
          <a:xfrm>
            <a:off x="2339975" y="1406526"/>
            <a:ext cx="7632700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500">
                <a:solidFill>
                  <a:schemeClr val="tx1"/>
                </a:solidFill>
              </a:rPr>
              <a:t>1. A window</a:t>
            </a:r>
          </a:p>
        </p:txBody>
      </p:sp>
      <p:sp>
        <p:nvSpPr>
          <p:cNvPr id="13315" name="Title 20"/>
          <p:cNvSpPr>
            <a:spLocks/>
          </p:cNvSpPr>
          <p:nvPr/>
        </p:nvSpPr>
        <p:spPr bwMode="auto">
          <a:xfrm>
            <a:off x="1985964" y="765175"/>
            <a:ext cx="8220075" cy="61118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3600" b="1">
                <a:latin typeface="Twinkl SemiBold" pitchFamily="2" charset="0"/>
              </a:rPr>
              <a:t>Transparent, Translucent or Opaque?</a:t>
            </a:r>
          </a:p>
        </p:txBody>
      </p:sp>
      <p:pic>
        <p:nvPicPr>
          <p:cNvPr id="13316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3538" y="2120901"/>
            <a:ext cx="3124200" cy="421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>
            <a:hlinkClick r:id="rId3" action="ppaction://hlinksldjump"/>
          </p:cNvPr>
          <p:cNvSpPr/>
          <p:nvPr/>
        </p:nvSpPr>
        <p:spPr>
          <a:xfrm>
            <a:off x="6575425" y="2801939"/>
            <a:ext cx="2755900" cy="77152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Transparent</a:t>
            </a:r>
          </a:p>
        </p:txBody>
      </p:sp>
      <p:sp>
        <p:nvSpPr>
          <p:cNvPr id="10" name="Rectangle 9">
            <a:hlinkClick r:id="rId4" action="ppaction://hlinksldjump"/>
          </p:cNvPr>
          <p:cNvSpPr/>
          <p:nvPr/>
        </p:nvSpPr>
        <p:spPr>
          <a:xfrm>
            <a:off x="6575425" y="3856039"/>
            <a:ext cx="2755900" cy="77152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Translucent</a:t>
            </a:r>
          </a:p>
        </p:txBody>
      </p:sp>
      <p:sp>
        <p:nvSpPr>
          <p:cNvPr id="11" name="Rectangle 10">
            <a:hlinkClick r:id="rId4" action="ppaction://hlinksldjump"/>
          </p:cNvPr>
          <p:cNvSpPr/>
          <p:nvPr/>
        </p:nvSpPr>
        <p:spPr>
          <a:xfrm>
            <a:off x="6575425" y="4908551"/>
            <a:ext cx="2755900" cy="7715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Opaque</a:t>
            </a:r>
          </a:p>
        </p:txBody>
      </p:sp>
      <p:sp>
        <p:nvSpPr>
          <p:cNvPr id="2" name="Right Arrow 1"/>
          <p:cNvSpPr/>
          <p:nvPr/>
        </p:nvSpPr>
        <p:spPr>
          <a:xfrm flipH="1">
            <a:off x="9439421" y="2900683"/>
            <a:ext cx="1266093" cy="67278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8175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ChangeArrowheads="1"/>
          </p:cNvSpPr>
          <p:nvPr/>
        </p:nvSpPr>
        <p:spPr bwMode="auto">
          <a:xfrm>
            <a:off x="2339975" y="1406526"/>
            <a:ext cx="7632700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500">
                <a:solidFill>
                  <a:schemeClr val="tx1"/>
                </a:solidFill>
              </a:rPr>
              <a:t>2. Sunglasses</a:t>
            </a:r>
          </a:p>
        </p:txBody>
      </p:sp>
      <p:sp>
        <p:nvSpPr>
          <p:cNvPr id="16387" name="Title 20"/>
          <p:cNvSpPr>
            <a:spLocks/>
          </p:cNvSpPr>
          <p:nvPr/>
        </p:nvSpPr>
        <p:spPr bwMode="auto">
          <a:xfrm>
            <a:off x="1985964" y="765175"/>
            <a:ext cx="8220075" cy="61118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3600" b="1">
                <a:latin typeface="Twinkl SemiBold" pitchFamily="2" charset="0"/>
              </a:rPr>
              <a:t>Transparent, Translucent or Opaque?</a:t>
            </a:r>
          </a:p>
        </p:txBody>
      </p:sp>
      <p:sp>
        <p:nvSpPr>
          <p:cNvPr id="9" name="Rectangle 8">
            <a:hlinkClick r:id="rId2" action="ppaction://hlinksldjump"/>
          </p:cNvPr>
          <p:cNvSpPr/>
          <p:nvPr/>
        </p:nvSpPr>
        <p:spPr>
          <a:xfrm>
            <a:off x="2339976" y="5192714"/>
            <a:ext cx="2112963" cy="77152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Transparent</a:t>
            </a:r>
          </a:p>
        </p:txBody>
      </p:sp>
      <p:sp>
        <p:nvSpPr>
          <p:cNvPr id="10" name="Rectangle 9">
            <a:hlinkClick r:id="rId3" action="ppaction://hlinksldjump"/>
          </p:cNvPr>
          <p:cNvSpPr/>
          <p:nvPr/>
        </p:nvSpPr>
        <p:spPr>
          <a:xfrm>
            <a:off x="4759326" y="5192714"/>
            <a:ext cx="2112963" cy="77152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Translucent</a:t>
            </a:r>
          </a:p>
        </p:txBody>
      </p:sp>
      <p:sp>
        <p:nvSpPr>
          <p:cNvPr id="11" name="Rectangle 10">
            <a:hlinkClick r:id="rId2" action="ppaction://hlinksldjump"/>
          </p:cNvPr>
          <p:cNvSpPr/>
          <p:nvPr/>
        </p:nvSpPr>
        <p:spPr>
          <a:xfrm>
            <a:off x="7178676" y="5192714"/>
            <a:ext cx="2112963" cy="7715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Opaque</a:t>
            </a:r>
          </a:p>
        </p:txBody>
      </p:sp>
      <p:pic>
        <p:nvPicPr>
          <p:cNvPr id="16392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3789" y="1966914"/>
            <a:ext cx="4924425" cy="2338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Down Arrow 1"/>
          <p:cNvSpPr/>
          <p:nvPr/>
        </p:nvSpPr>
        <p:spPr>
          <a:xfrm>
            <a:off x="5669280" y="4305301"/>
            <a:ext cx="815926" cy="88741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097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3"/>
          <p:cNvSpPr>
            <a:spLocks noChangeArrowheads="1"/>
          </p:cNvSpPr>
          <p:nvPr/>
        </p:nvSpPr>
        <p:spPr bwMode="auto">
          <a:xfrm>
            <a:off x="2339975" y="1406526"/>
            <a:ext cx="7632700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500">
                <a:solidFill>
                  <a:schemeClr val="tx1"/>
                </a:solidFill>
              </a:rPr>
              <a:t>3. A book</a:t>
            </a:r>
          </a:p>
        </p:txBody>
      </p:sp>
      <p:sp>
        <p:nvSpPr>
          <p:cNvPr id="19459" name="Title 20"/>
          <p:cNvSpPr>
            <a:spLocks/>
          </p:cNvSpPr>
          <p:nvPr/>
        </p:nvSpPr>
        <p:spPr bwMode="auto">
          <a:xfrm>
            <a:off x="1985964" y="765175"/>
            <a:ext cx="8220075" cy="61118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3600" b="1">
                <a:latin typeface="Twinkl SemiBold" pitchFamily="2" charset="0"/>
              </a:rPr>
              <a:t>Transparent, Translucent or Opaque?</a:t>
            </a:r>
          </a:p>
        </p:txBody>
      </p:sp>
      <p:sp>
        <p:nvSpPr>
          <p:cNvPr id="9" name="Rectangle 8">
            <a:hlinkClick r:id="rId2" action="ppaction://hlinksldjump"/>
          </p:cNvPr>
          <p:cNvSpPr/>
          <p:nvPr/>
        </p:nvSpPr>
        <p:spPr>
          <a:xfrm>
            <a:off x="6575425" y="2801939"/>
            <a:ext cx="2755900" cy="77152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Transparent</a:t>
            </a:r>
          </a:p>
        </p:txBody>
      </p:sp>
      <p:sp>
        <p:nvSpPr>
          <p:cNvPr id="10" name="Rectangle 9">
            <a:hlinkClick r:id="rId2" action="ppaction://hlinksldjump"/>
          </p:cNvPr>
          <p:cNvSpPr/>
          <p:nvPr/>
        </p:nvSpPr>
        <p:spPr>
          <a:xfrm>
            <a:off x="6575425" y="3856039"/>
            <a:ext cx="2755900" cy="77152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Translucent</a:t>
            </a:r>
          </a:p>
        </p:txBody>
      </p:sp>
      <p:sp>
        <p:nvSpPr>
          <p:cNvPr id="11" name="Rectangle 10">
            <a:hlinkClick r:id="rId3" action="ppaction://hlinksldjump"/>
          </p:cNvPr>
          <p:cNvSpPr/>
          <p:nvPr/>
        </p:nvSpPr>
        <p:spPr>
          <a:xfrm>
            <a:off x="6575425" y="4908551"/>
            <a:ext cx="2755900" cy="7715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Opaque</a:t>
            </a:r>
          </a:p>
        </p:txBody>
      </p:sp>
      <p:pic>
        <p:nvPicPr>
          <p:cNvPr id="19464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3176" y="2286000"/>
            <a:ext cx="3552825" cy="320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Up Arrow 1"/>
          <p:cNvSpPr/>
          <p:nvPr/>
        </p:nvSpPr>
        <p:spPr>
          <a:xfrm>
            <a:off x="7482107" y="5824025"/>
            <a:ext cx="942536" cy="773723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7449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3"/>
          <p:cNvSpPr>
            <a:spLocks noChangeArrowheads="1"/>
          </p:cNvSpPr>
          <p:nvPr/>
        </p:nvSpPr>
        <p:spPr bwMode="auto">
          <a:xfrm>
            <a:off x="2339975" y="1406526"/>
            <a:ext cx="7632700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500" dirty="0">
                <a:solidFill>
                  <a:schemeClr val="tx1"/>
                </a:solidFill>
              </a:rPr>
              <a:t>4. Ice cubes</a:t>
            </a:r>
          </a:p>
        </p:txBody>
      </p:sp>
      <p:sp>
        <p:nvSpPr>
          <p:cNvPr id="22531" name="Title 20"/>
          <p:cNvSpPr>
            <a:spLocks/>
          </p:cNvSpPr>
          <p:nvPr/>
        </p:nvSpPr>
        <p:spPr bwMode="auto">
          <a:xfrm>
            <a:off x="1985964" y="765175"/>
            <a:ext cx="8220075" cy="61118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3600" b="1">
                <a:latin typeface="Twinkl SemiBold" pitchFamily="2" charset="0"/>
              </a:rPr>
              <a:t>Transparent, Translucent or Opaque?</a:t>
            </a:r>
          </a:p>
        </p:txBody>
      </p:sp>
      <p:pic>
        <p:nvPicPr>
          <p:cNvPr id="2253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9764" y="1741489"/>
            <a:ext cx="5259387" cy="270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12">
            <a:hlinkClick r:id="rId3" action="ppaction://hlinksldjump"/>
          </p:cNvPr>
          <p:cNvSpPr/>
          <p:nvPr/>
        </p:nvSpPr>
        <p:spPr>
          <a:xfrm>
            <a:off x="2339976" y="5192714"/>
            <a:ext cx="2112963" cy="77152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Transparent</a:t>
            </a:r>
          </a:p>
        </p:txBody>
      </p:sp>
      <p:sp>
        <p:nvSpPr>
          <p:cNvPr id="14" name="Rectangle 13">
            <a:hlinkClick r:id="" action="ppaction://noaction"/>
          </p:cNvPr>
          <p:cNvSpPr/>
          <p:nvPr/>
        </p:nvSpPr>
        <p:spPr>
          <a:xfrm>
            <a:off x="4759326" y="5192714"/>
            <a:ext cx="2112963" cy="77152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Translucent</a:t>
            </a:r>
          </a:p>
        </p:txBody>
      </p:sp>
      <p:sp>
        <p:nvSpPr>
          <p:cNvPr id="15" name="Rectangle 14">
            <a:hlinkClick r:id="rId3" action="ppaction://hlinksldjump"/>
          </p:cNvPr>
          <p:cNvSpPr/>
          <p:nvPr/>
        </p:nvSpPr>
        <p:spPr>
          <a:xfrm>
            <a:off x="7178676" y="5192714"/>
            <a:ext cx="2112963" cy="7715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Opaque</a:t>
            </a:r>
          </a:p>
        </p:txBody>
      </p:sp>
      <p:sp>
        <p:nvSpPr>
          <p:cNvPr id="2" name="Down Arrow 1"/>
          <p:cNvSpPr/>
          <p:nvPr/>
        </p:nvSpPr>
        <p:spPr>
          <a:xfrm>
            <a:off x="5556738" y="4441826"/>
            <a:ext cx="801859" cy="7508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1570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3"/>
          <p:cNvSpPr>
            <a:spLocks noChangeArrowheads="1"/>
          </p:cNvSpPr>
          <p:nvPr/>
        </p:nvSpPr>
        <p:spPr bwMode="auto">
          <a:xfrm>
            <a:off x="2339975" y="1406526"/>
            <a:ext cx="7632700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500">
                <a:solidFill>
                  <a:schemeClr val="tx1"/>
                </a:solidFill>
              </a:rPr>
              <a:t>5. A glass jar</a:t>
            </a:r>
          </a:p>
        </p:txBody>
      </p:sp>
      <p:sp>
        <p:nvSpPr>
          <p:cNvPr id="25603" name="Title 20"/>
          <p:cNvSpPr>
            <a:spLocks/>
          </p:cNvSpPr>
          <p:nvPr/>
        </p:nvSpPr>
        <p:spPr bwMode="auto">
          <a:xfrm>
            <a:off x="1985964" y="765175"/>
            <a:ext cx="8220075" cy="61118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3600" b="1">
                <a:latin typeface="Twinkl SemiBold" pitchFamily="2" charset="0"/>
              </a:rPr>
              <a:t>Transparent, Translucent or Opaque?</a:t>
            </a:r>
          </a:p>
        </p:txBody>
      </p:sp>
      <p:sp>
        <p:nvSpPr>
          <p:cNvPr id="9" name="Rectangle 8">
            <a:hlinkClick r:id="" action="ppaction://noaction"/>
          </p:cNvPr>
          <p:cNvSpPr/>
          <p:nvPr/>
        </p:nvSpPr>
        <p:spPr>
          <a:xfrm>
            <a:off x="6575425" y="2801939"/>
            <a:ext cx="2755900" cy="77152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Transparent</a:t>
            </a:r>
          </a:p>
        </p:txBody>
      </p:sp>
      <p:sp>
        <p:nvSpPr>
          <p:cNvPr id="10" name="Rectangle 9">
            <a:hlinkClick r:id="" action="ppaction://noaction"/>
          </p:cNvPr>
          <p:cNvSpPr/>
          <p:nvPr/>
        </p:nvSpPr>
        <p:spPr>
          <a:xfrm>
            <a:off x="6575425" y="3856039"/>
            <a:ext cx="2755900" cy="77152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Translucent</a:t>
            </a:r>
          </a:p>
        </p:txBody>
      </p:sp>
      <p:sp>
        <p:nvSpPr>
          <p:cNvPr id="11" name="Rectangle 10">
            <a:hlinkClick r:id="" action="ppaction://noaction"/>
          </p:cNvPr>
          <p:cNvSpPr/>
          <p:nvPr/>
        </p:nvSpPr>
        <p:spPr>
          <a:xfrm>
            <a:off x="6575425" y="4908551"/>
            <a:ext cx="2755900" cy="7715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Opaque</a:t>
            </a:r>
          </a:p>
        </p:txBody>
      </p:sp>
      <p:pic>
        <p:nvPicPr>
          <p:cNvPr id="25608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8476" y="2155825"/>
            <a:ext cx="2600325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Left Arrow 1"/>
          <p:cNvSpPr/>
          <p:nvPr/>
        </p:nvSpPr>
        <p:spPr>
          <a:xfrm>
            <a:off x="9495692" y="2800962"/>
            <a:ext cx="1800665" cy="1055077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8513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3"/>
          <p:cNvSpPr>
            <a:spLocks noChangeArrowheads="1"/>
          </p:cNvSpPr>
          <p:nvPr/>
        </p:nvSpPr>
        <p:spPr bwMode="auto">
          <a:xfrm>
            <a:off x="2339975" y="1406526"/>
            <a:ext cx="7632700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500">
                <a:solidFill>
                  <a:schemeClr val="tx1"/>
                </a:solidFill>
              </a:rPr>
              <a:t>6. A coat</a:t>
            </a:r>
          </a:p>
        </p:txBody>
      </p:sp>
      <p:sp>
        <p:nvSpPr>
          <p:cNvPr id="28675" name="Title 20"/>
          <p:cNvSpPr>
            <a:spLocks/>
          </p:cNvSpPr>
          <p:nvPr/>
        </p:nvSpPr>
        <p:spPr bwMode="auto">
          <a:xfrm>
            <a:off x="1985964" y="765175"/>
            <a:ext cx="8220075" cy="61118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3600" b="1">
                <a:latin typeface="Twinkl SemiBold" pitchFamily="2" charset="0"/>
              </a:rPr>
              <a:t>Transparent, Translucent or Opaque?</a:t>
            </a:r>
          </a:p>
        </p:txBody>
      </p:sp>
      <p:sp>
        <p:nvSpPr>
          <p:cNvPr id="9" name="Rectangle 8">
            <a:hlinkClick r:id="" action="ppaction://noaction"/>
          </p:cNvPr>
          <p:cNvSpPr/>
          <p:nvPr/>
        </p:nvSpPr>
        <p:spPr>
          <a:xfrm>
            <a:off x="6575425" y="2801939"/>
            <a:ext cx="2755900" cy="77152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Transparent</a:t>
            </a:r>
          </a:p>
        </p:txBody>
      </p:sp>
      <p:sp>
        <p:nvSpPr>
          <p:cNvPr id="10" name="Rectangle 9">
            <a:hlinkClick r:id="" action="ppaction://noaction"/>
          </p:cNvPr>
          <p:cNvSpPr/>
          <p:nvPr/>
        </p:nvSpPr>
        <p:spPr>
          <a:xfrm>
            <a:off x="6575425" y="3856039"/>
            <a:ext cx="2755900" cy="77152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Translucent</a:t>
            </a:r>
          </a:p>
        </p:txBody>
      </p:sp>
      <p:sp>
        <p:nvSpPr>
          <p:cNvPr id="11" name="Rectangle 10">
            <a:hlinkClick r:id="" action="ppaction://noaction"/>
          </p:cNvPr>
          <p:cNvSpPr/>
          <p:nvPr/>
        </p:nvSpPr>
        <p:spPr>
          <a:xfrm>
            <a:off x="6575425" y="4908551"/>
            <a:ext cx="2755900" cy="7715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Opaque</a:t>
            </a:r>
          </a:p>
        </p:txBody>
      </p:sp>
      <p:pic>
        <p:nvPicPr>
          <p:cNvPr id="28680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1936751"/>
            <a:ext cx="3143250" cy="413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Left Arrow 1"/>
          <p:cNvSpPr/>
          <p:nvPr/>
        </p:nvSpPr>
        <p:spPr>
          <a:xfrm>
            <a:off x="9566031" y="4908551"/>
            <a:ext cx="1955409" cy="89845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1562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Choose an activity to explore further. There are 3 to choose from on the next few slides.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1. Explore your home and make a list of objects using these columns. You can write them down or draw a picture.</a:t>
            </a: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8325788"/>
              </p:ext>
            </p:extLst>
          </p:nvPr>
        </p:nvGraphicFramePr>
        <p:xfrm>
          <a:off x="1736578" y="2970497"/>
          <a:ext cx="8127999" cy="2804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/>
                <a:gridCol w="2709333"/>
                <a:gridCol w="2709333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solidFill>
                            <a:schemeClr val="tx1"/>
                          </a:solidFill>
                        </a:rPr>
                        <a:t>Opaque</a:t>
                      </a:r>
                      <a:endParaRPr lang="en-GB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solidFill>
                            <a:schemeClr val="tx1"/>
                          </a:solidFill>
                        </a:rPr>
                        <a:t>Translucent</a:t>
                      </a:r>
                      <a:endParaRPr lang="en-GB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solidFill>
                            <a:schemeClr val="tx1"/>
                          </a:solidFill>
                        </a:rPr>
                        <a:t>Transparent</a:t>
                      </a:r>
                      <a:endParaRPr lang="en-GB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40833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05546"/>
          </a:xfrm>
        </p:spPr>
        <p:txBody>
          <a:bodyPr>
            <a:normAutofit/>
          </a:bodyPr>
          <a:lstStyle/>
          <a:p>
            <a:r>
              <a:rPr lang="en-US" sz="2400" dirty="0" smtClean="0"/>
              <a:t>Activities to explore further</a:t>
            </a:r>
            <a:endParaRPr lang="en-GB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970672"/>
            <a:ext cx="10515600" cy="5206291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2</a:t>
            </a:r>
            <a:r>
              <a:rPr lang="en-US" dirty="0" smtClean="0"/>
              <a:t>. </a:t>
            </a:r>
            <a:r>
              <a:rPr lang="en-GB" sz="2400" dirty="0"/>
              <a:t>Gather a selection of objects that are opaque, translucent and transparent. Use a torch for indoor exploration or take the objects outside for observation in strong sunlight. </a:t>
            </a:r>
            <a:endParaRPr lang="en-GB" sz="2400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6139" y="2464459"/>
            <a:ext cx="3697166" cy="3218889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/>
          <p:cNvSpPr txBox="1"/>
          <p:nvPr/>
        </p:nvSpPr>
        <p:spPr>
          <a:xfrm>
            <a:off x="698695" y="2464459"/>
            <a:ext cx="6513342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GB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Observe and discuss what happens when light shines on the objects. You could also take a photo or draw what you see.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en-GB" altLang="en-US" sz="20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0" lang="en-GB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Does the light shine through each object?</a:t>
            </a:r>
            <a:endParaRPr kumimoji="0" lang="en-GB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en-GB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Do some of the objects let more light shine through than others? How can you tell?</a:t>
            </a:r>
            <a:endParaRPr kumimoji="0" lang="en-GB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en-GB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Do some objects block the light from shining through? How can you tell?</a:t>
            </a:r>
            <a:endParaRPr kumimoji="0" lang="en-GB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en-GB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Are the shadows the same or different?</a:t>
            </a:r>
            <a:endParaRPr kumimoji="0" lang="en-GB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en-GB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Are the shadows dark with definite edges or are they fuzzy?</a:t>
            </a:r>
            <a:endParaRPr kumimoji="0" lang="en-GB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en-GB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Do the shadows have colour?</a:t>
            </a:r>
            <a:endParaRPr kumimoji="0" lang="en-GB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7854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Activities to explore further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4614203" y="1854303"/>
            <a:ext cx="603504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3. If </a:t>
            </a:r>
            <a:r>
              <a:rPr lang="en-US" sz="2800" dirty="0"/>
              <a:t>you look closely at this image, you can see how the intensity of the lantern’s shadow varies. </a:t>
            </a:r>
            <a:r>
              <a:rPr lang="en-US" sz="2800" dirty="0" smtClean="0"/>
              <a:t>Explain why some </a:t>
            </a:r>
            <a:r>
              <a:rPr lang="en-US" sz="2800" dirty="0"/>
              <a:t>parts of the shadow are darker and more distinct than others.</a:t>
            </a:r>
            <a:endParaRPr lang="en-GB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7614" y="1477694"/>
            <a:ext cx="3700829" cy="4678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880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BCB8C18F806BA4CA1518D1ED1607EF5" ma:contentTypeVersion="9" ma:contentTypeDescription="Create a new document." ma:contentTypeScope="" ma:versionID="ef23ce94d8128c02b337b56b0ddf07f4">
  <xsd:schema xmlns:xsd="http://www.w3.org/2001/XMLSchema" xmlns:xs="http://www.w3.org/2001/XMLSchema" xmlns:p="http://schemas.microsoft.com/office/2006/metadata/properties" xmlns:ns2="f27c3fdc-c5f3-4f92-9b47-bb5e97bd2836" targetNamespace="http://schemas.microsoft.com/office/2006/metadata/properties" ma:root="true" ma:fieldsID="5cee40a66cb82574f3082237b006eab2" ns2:_="">
    <xsd:import namespace="f27c3fdc-c5f3-4f92-9b47-bb5e97bd283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27c3fdc-c5f3-4f92-9b47-bb5e97bd28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E5032FF-4620-4B51-B73A-2EBF434A5555}"/>
</file>

<file path=customXml/itemProps2.xml><?xml version="1.0" encoding="utf-8"?>
<ds:datastoreItem xmlns:ds="http://schemas.openxmlformats.org/officeDocument/2006/customXml" ds:itemID="{CAD02D88-6868-4797-94CF-D3A236374FF1}"/>
</file>

<file path=customXml/itemProps3.xml><?xml version="1.0" encoding="utf-8"?>
<ds:datastoreItem xmlns:ds="http://schemas.openxmlformats.org/officeDocument/2006/customXml" ds:itemID="{AAFBB761-36CC-4749-BB97-FA786CAD9A28}"/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392</Words>
  <Application>Microsoft Office PowerPoint</Application>
  <PresentationFormat>Widescreen</PresentationFormat>
  <Paragraphs>69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4" baseType="lpstr">
      <vt:lpstr>Arial</vt:lpstr>
      <vt:lpstr>Calibri</vt:lpstr>
      <vt:lpstr>Calibri Light</vt:lpstr>
      <vt:lpstr>Sassoon Infant Rg</vt:lpstr>
      <vt:lpstr>Twinkl</vt:lpstr>
      <vt:lpstr>Twinkl SemiBold</vt:lpstr>
      <vt:lpstr>Verdana</vt:lpstr>
      <vt:lpstr>Office Theme</vt:lpstr>
      <vt:lpstr>Science Light Week 4</vt:lpstr>
      <vt:lpstr>How are shadows formed?</vt:lpstr>
      <vt:lpstr>PowerPoint Presentation</vt:lpstr>
      <vt:lpstr>PowerPoint Presentation</vt:lpstr>
      <vt:lpstr>Why do some types of objects make better shadows than others?</vt:lpstr>
      <vt:lpstr>Can you match the words to their meaning?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Choose an activity to explore further. There are 3 to choose from on the next few slides.</vt:lpstr>
      <vt:lpstr>Activities to explore further</vt:lpstr>
      <vt:lpstr>Activities to explore further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Science Light Week 4</dc:title>
  <dc:creator>Zoe Wild</dc:creator>
  <cp:lastModifiedBy>Zoe Wild</cp:lastModifiedBy>
  <cp:revision>11</cp:revision>
  <dcterms:created xsi:type="dcterms:W3CDTF">2020-06-03T15:49:59Z</dcterms:created>
  <dcterms:modified xsi:type="dcterms:W3CDTF">2020-06-03T17:09:01Z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0x0101001BCB8C18F806BA4CA1518D1ED1607EF5</vt:lpwstr>
  </property>
</Properties>
</file>