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Props/core.xml" ContentType="application/vnd.openxmlformats-package.core-properties+xml"/>
  <Override PartName="/ppt/metadata" ContentType="application/binary"/>
  <Override PartName="/ppt/revisionInfo.xml" ContentType="application/vnd.ms-powerpoint.revisioninfo+xml"/>
  <Override PartName="/ppt/changesInfos/changesInfo1.xml" ContentType="application/vnd.ms-powerpoint.changes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59" r:id="rId4"/>
    <p:sldId id="266" r:id="rId5"/>
    <p:sldId id="260" r:id="rId6"/>
    <p:sldId id="262" r:id="rId7"/>
    <p:sldId id="263" r:id="rId8"/>
  </p:sldIdLst>
  <p:sldSz cx="12192000" cy="6858000"/>
  <p:notesSz cx="6865938" cy="9998075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Lato Black" panose="020B0604020202020204" charset="0"/>
      <p:bold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17" roundtripDataSignature="AMtx7mhgv0lmUJF0eK17cHiqAoWD8ApTs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4F11F3-ABCD-4D4D-BFEE-FCC3BD020A09}" v="1" dt="2020-04-18T14:34:09.133"/>
  </p1510:revLst>
</p1510:revInfo>
</file>

<file path=ppt/tableStyles.xml><?xml version="1.0" encoding="utf-8"?>
<a:tblStyleLst xmlns:a="http://schemas.openxmlformats.org/drawingml/2006/main" def="{8F6C871A-D929-4682-856E-A37078C96640}">
  <a:tblStyle styleId="{8F6C871A-D929-4682-856E-A37078C96640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customschemas.google.com/relationships/presentationmetadata" Target="metadata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microsoft.com/office/2015/10/relationships/revisionInfo" Target="revisionInfo.xml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tair Strayton" userId="54cf08bdfc25132b" providerId="LiveId" clId="{D24F11F3-ABCD-4D4D-BFEE-FCC3BD020A09}"/>
    <pc:docChg chg="custSel modSld">
      <pc:chgData name="Alistair Strayton" userId="54cf08bdfc25132b" providerId="LiveId" clId="{D24F11F3-ABCD-4D4D-BFEE-FCC3BD020A09}" dt="2020-04-18T14:34:13.829" v="29" actId="1038"/>
      <pc:docMkLst>
        <pc:docMk/>
      </pc:docMkLst>
      <pc:sldChg chg="modSp">
        <pc:chgData name="Alistair Strayton" userId="54cf08bdfc25132b" providerId="LiveId" clId="{D24F11F3-ABCD-4D4D-BFEE-FCC3BD020A09}" dt="2020-04-18T14:34:13.829" v="29" actId="1038"/>
        <pc:sldMkLst>
          <pc:docMk/>
          <pc:sldMk cId="0" sldId="256"/>
        </pc:sldMkLst>
        <pc:spChg chg="mod">
          <ac:chgData name="Alistair Strayton" userId="54cf08bdfc25132b" providerId="LiveId" clId="{D24F11F3-ABCD-4D4D-BFEE-FCC3BD020A09}" dt="2020-04-18T14:33:14.397" v="23" actId="1035"/>
          <ac:spMkLst>
            <pc:docMk/>
            <pc:sldMk cId="0" sldId="256"/>
            <ac:spMk id="91" creationId="{00000000-0000-0000-0000-000000000000}"/>
          </ac:spMkLst>
        </pc:spChg>
        <pc:spChg chg="mod">
          <ac:chgData name="Alistair Strayton" userId="54cf08bdfc25132b" providerId="LiveId" clId="{D24F11F3-ABCD-4D4D-BFEE-FCC3BD020A09}" dt="2020-04-18T14:33:14.397" v="23" actId="1035"/>
          <ac:spMkLst>
            <pc:docMk/>
            <pc:sldMk cId="0" sldId="256"/>
            <ac:spMk id="96" creationId="{00000000-0000-0000-0000-000000000000}"/>
          </ac:spMkLst>
        </pc:spChg>
        <pc:picChg chg="mod">
          <ac:chgData name="Alistair Strayton" userId="54cf08bdfc25132b" providerId="LiveId" clId="{D24F11F3-ABCD-4D4D-BFEE-FCC3BD020A09}" dt="2020-04-18T14:34:13.829" v="29" actId="1038"/>
          <ac:picMkLst>
            <pc:docMk/>
            <pc:sldMk cId="0" sldId="256"/>
            <ac:picMk id="88" creationId="{00000000-0000-0000-0000-000000000000}"/>
          </ac:picMkLst>
        </pc:picChg>
      </pc:sldChg>
      <pc:sldChg chg="modSp">
        <pc:chgData name="Alistair Strayton" userId="54cf08bdfc25132b" providerId="LiveId" clId="{D24F11F3-ABCD-4D4D-BFEE-FCC3BD020A09}" dt="2020-04-18T14:34:09.188" v="25" actId="27636"/>
        <pc:sldMkLst>
          <pc:docMk/>
          <pc:sldMk cId="0" sldId="260"/>
        </pc:sldMkLst>
        <pc:spChg chg="mod">
          <ac:chgData name="Alistair Strayton" userId="54cf08bdfc25132b" providerId="LiveId" clId="{D24F11F3-ABCD-4D4D-BFEE-FCC3BD020A09}" dt="2020-04-18T14:34:09.188" v="25" actId="27636"/>
          <ac:spMkLst>
            <pc:docMk/>
            <pc:sldMk cId="0" sldId="260"/>
            <ac:spMk id="16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5240" cy="501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9109" y="0"/>
            <a:ext cx="2975240" cy="501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434975" y="1249363"/>
            <a:ext cx="5997575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96437"/>
            <a:ext cx="2975240" cy="501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3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7304416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3" name="Google Shape;103;p2:notes"/>
          <p:cNvSpPr txBox="1">
            <a:spLocks noGrp="1"/>
          </p:cNvSpPr>
          <p:nvPr>
            <p:ph type="body" idx="1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2:notes"/>
          <p:cNvSpPr txBox="1">
            <a:spLocks noGrp="1"/>
          </p:cNvSpPr>
          <p:nvPr>
            <p:ph type="sldNum" idx="12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737465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2" name="Google Shape;122;p3:notes"/>
          <p:cNvSpPr txBox="1">
            <a:spLocks noGrp="1"/>
          </p:cNvSpPr>
          <p:nvPr>
            <p:ph type="body" idx="1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3:notes"/>
          <p:cNvSpPr txBox="1">
            <a:spLocks noGrp="1"/>
          </p:cNvSpPr>
          <p:nvPr>
            <p:ph type="sldNum" idx="12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79655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p4:notes"/>
          <p:cNvSpPr txBox="1">
            <a:spLocks noGrp="1"/>
          </p:cNvSpPr>
          <p:nvPr>
            <p:ph type="body" idx="1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4:notes"/>
          <p:cNvSpPr txBox="1">
            <a:spLocks noGrp="1"/>
          </p:cNvSpPr>
          <p:nvPr>
            <p:ph type="sldNum" idx="12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568881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p4:notes"/>
          <p:cNvSpPr txBox="1">
            <a:spLocks noGrp="1"/>
          </p:cNvSpPr>
          <p:nvPr>
            <p:ph type="body" idx="1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4:notes"/>
          <p:cNvSpPr txBox="1">
            <a:spLocks noGrp="1"/>
          </p:cNvSpPr>
          <p:nvPr>
            <p:ph type="sldNum" idx="12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86273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2" name="Google Shape;162;p5:notes"/>
          <p:cNvSpPr txBox="1">
            <a:spLocks noGrp="1"/>
          </p:cNvSpPr>
          <p:nvPr>
            <p:ph type="body" idx="1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5:notes"/>
          <p:cNvSpPr txBox="1">
            <a:spLocks noGrp="1"/>
          </p:cNvSpPr>
          <p:nvPr>
            <p:ph type="sldNum" idx="12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565506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3" name="Google Shape;193;p7:notes"/>
          <p:cNvSpPr txBox="1">
            <a:spLocks noGrp="1"/>
          </p:cNvSpPr>
          <p:nvPr>
            <p:ph type="body" idx="1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7:notes"/>
          <p:cNvSpPr txBox="1">
            <a:spLocks noGrp="1"/>
          </p:cNvSpPr>
          <p:nvPr>
            <p:ph type="sldNum" idx="12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50272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2" name="Google Shape;202;p8:notes"/>
          <p:cNvSpPr txBox="1">
            <a:spLocks noGrp="1"/>
          </p:cNvSpPr>
          <p:nvPr>
            <p:ph type="body" idx="1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" name="Google Shape;203;p8:notes"/>
          <p:cNvSpPr txBox="1">
            <a:spLocks noGrp="1"/>
          </p:cNvSpPr>
          <p:nvPr>
            <p:ph type="sldNum" idx="12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350" tIns="48175" rIns="96350" bIns="481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947875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1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6" r:id="rId6"/>
    <p:sldLayoutId id="2147483657" r:id="rId7"/>
    <p:sldLayoutId id="2147483658" r:id="rId8"/>
    <p:sldLayoutId id="2147483659" r:id="rId9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bssgk7/articles/zqdxb82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"/>
          <p:cNvSpPr txBox="1">
            <a:spLocks noGrp="1"/>
          </p:cNvSpPr>
          <p:nvPr>
            <p:ph type="body" idx="1"/>
          </p:nvPr>
        </p:nvSpPr>
        <p:spPr>
          <a:xfrm>
            <a:off x="838200" y="1644140"/>
            <a:ext cx="5181600" cy="2613961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GB" sz="2400" dirty="0">
                <a:solidFill>
                  <a:schemeClr val="dk1"/>
                </a:solidFill>
                <a:sym typeface="Calibri"/>
              </a:rPr>
              <a:t>Key </a:t>
            </a:r>
            <a:r>
              <a:rPr lang="en-GB" sz="2400" dirty="0" smtClean="0">
                <a:solidFill>
                  <a:schemeClr val="dk1"/>
                </a:solidFill>
                <a:sym typeface="Calibri"/>
              </a:rPr>
              <a:t>Learning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endParaRPr sz="2400"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GB" sz="2400" dirty="0">
                <a:solidFill>
                  <a:schemeClr val="dk1"/>
                </a:solidFill>
                <a:sym typeface="Calibri"/>
              </a:rPr>
              <a:t>Some surfaces reflect light</a:t>
            </a:r>
            <a:r>
              <a:rPr lang="en-GB" sz="2400" dirty="0" smtClean="0">
                <a:solidFill>
                  <a:schemeClr val="dk1"/>
                </a:solidFill>
                <a:sym typeface="Calibri"/>
              </a:rPr>
              <a:t>.</a:t>
            </a: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endParaRPr sz="2400"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</a:pPr>
            <a:r>
              <a:rPr lang="en-GB" sz="2400" dirty="0">
                <a:solidFill>
                  <a:schemeClr val="dk1"/>
                </a:solidFill>
                <a:sym typeface="Calibri"/>
              </a:rPr>
              <a:t>Objects are easier to see when there is less light if they are reflective.</a:t>
            </a:r>
            <a:endParaRPr sz="2400" dirty="0"/>
          </a:p>
        </p:txBody>
      </p:sp>
      <p:sp>
        <p:nvSpPr>
          <p:cNvPr id="107" name="Google Shape;107;p2"/>
          <p:cNvSpPr txBox="1"/>
          <p:nvPr/>
        </p:nvSpPr>
        <p:spPr>
          <a:xfrm>
            <a:off x="6172202" y="1644140"/>
            <a:ext cx="5181600" cy="453282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000"/>
              <a:buFont typeface="Arial"/>
              <a:buNone/>
            </a:pPr>
            <a:r>
              <a:rPr lang="en-GB" sz="2000" b="1" dirty="0" smtClean="0">
                <a:solidFill>
                  <a:srgbClr val="0070C0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For the Activities</a:t>
            </a:r>
            <a:r>
              <a:rPr lang="en-GB" sz="2000" b="1" dirty="0" smtClean="0">
                <a:solidFill>
                  <a:srgbClr val="0070C0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, </a:t>
            </a:r>
            <a:r>
              <a:rPr lang="en-US" sz="2000" b="1" dirty="0">
                <a:solidFill>
                  <a:srgbClr val="0070C0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y</a:t>
            </a:r>
            <a:r>
              <a:rPr lang="en-US" sz="2000" b="1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/>
              </a:rPr>
              <a:t>ou will need:</a:t>
            </a: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000"/>
              <a:buFont typeface="Arial"/>
              <a:buNone/>
            </a:pPr>
            <a:r>
              <a:rPr lang="en-US" sz="20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/>
              </a:rPr>
              <a:t>Torch or a phone with a torch function, </a:t>
            </a: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000"/>
              <a:buFont typeface="Arial"/>
              <a:buNone/>
            </a:pPr>
            <a:r>
              <a:rPr lang="en-US" sz="20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/>
              </a:rPr>
              <a:t>A4 piece of white paper/card</a:t>
            </a: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000"/>
              <a:buFont typeface="Arial"/>
              <a:buNone/>
            </a:pPr>
            <a:r>
              <a:rPr lang="en-US" sz="20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/>
              </a:rPr>
              <a:t>5 different materials to test: </a:t>
            </a:r>
            <a:r>
              <a:rPr lang="en-US" sz="2000" dirty="0" err="1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/>
              </a:rPr>
              <a:t>eg</a:t>
            </a:r>
            <a:r>
              <a:rPr lang="en-US" sz="2000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Calibri"/>
              </a:rPr>
              <a:t> tin foil, black paper, CD or DVD, other paper, wood, metal or fabric.</a:t>
            </a:r>
            <a:endParaRPr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000"/>
              <a:buFont typeface="Arial"/>
              <a:buChar char="•"/>
            </a:pPr>
            <a:r>
              <a:rPr lang="en-GB" sz="2000" dirty="0">
                <a:solidFill>
                  <a:srgbClr val="0070C0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Use lined paper, ruler and </a:t>
            </a:r>
            <a:r>
              <a:rPr lang="en-GB" sz="2000" dirty="0" smtClean="0">
                <a:solidFill>
                  <a:srgbClr val="0070C0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pencil to draw a results table.</a:t>
            </a:r>
            <a:endParaRPr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000"/>
              <a:buFont typeface="Arial"/>
              <a:buChar char="•"/>
            </a:pPr>
            <a:r>
              <a:rPr lang="en-GB" sz="2000" dirty="0">
                <a:solidFill>
                  <a:srgbClr val="0070C0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Alternatively, print </a:t>
            </a:r>
            <a:r>
              <a:rPr lang="en-GB" sz="2000" dirty="0" smtClean="0">
                <a:solidFill>
                  <a:srgbClr val="0070C0"/>
                </a:solidFill>
                <a:latin typeface="Calibri" panose="020F0502020204030204" pitchFamily="34" charset="0"/>
                <a:ea typeface="Calibri"/>
                <a:cs typeface="Calibri" panose="020F0502020204030204" pitchFamily="34" charset="0"/>
                <a:sym typeface="Calibri"/>
              </a:rPr>
              <a:t>the blank table on your my work folder or the school website.</a:t>
            </a:r>
            <a:endParaRPr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rgbClr val="0070C0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rgbClr val="0070C0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rgbClr val="0070C0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  <a:sym typeface="Calibri"/>
            </a:endParaRPr>
          </a:p>
          <a:p>
            <a:pPr marL="228600" marR="0" lvl="0" indent="-101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28600" marR="0" lvl="0" indent="-101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 dirty="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dirty="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2"/>
          <p:cNvSpPr txBox="1"/>
          <p:nvPr/>
        </p:nvSpPr>
        <p:spPr>
          <a:xfrm>
            <a:off x="838198" y="4475141"/>
            <a:ext cx="5181600" cy="1701821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can…</a:t>
            </a:r>
            <a:endParaRPr sz="2400" dirty="0"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identify how objects with different surfaces (e.g. shiny vs matt) are more or less visible.</a:t>
            </a:r>
            <a:endParaRPr sz="2400" dirty="0"/>
          </a:p>
        </p:txBody>
      </p:sp>
      <p:pic>
        <p:nvPicPr>
          <p:cNvPr id="109" name="Google Shape;109;p2" descr="Notepad, Memo, Pencil, Writing, Not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86600" y="5165417"/>
            <a:ext cx="835092" cy="800729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"/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2"/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2"/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>
                <a:solidFill>
                  <a:schemeClr val="lt1"/>
                </a:solidFill>
                <a:latin typeface="Lato Black"/>
                <a:ea typeface="Lato Black"/>
                <a:cs typeface="Lato Black"/>
                <a:sym typeface="Lato Black"/>
              </a:rPr>
              <a:t>Light</a:t>
            </a:r>
            <a:endParaRPr/>
          </a:p>
        </p:txBody>
      </p:sp>
      <p:sp>
        <p:nvSpPr>
          <p:cNvPr id="113" name="Google Shape;113;p2"/>
          <p:cNvSpPr txBox="1"/>
          <p:nvPr/>
        </p:nvSpPr>
        <p:spPr>
          <a:xfrm>
            <a:off x="1468072" y="500744"/>
            <a:ext cx="7088697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Exploring reflective surfaces</a:t>
            </a:r>
            <a:endParaRPr/>
          </a:p>
        </p:txBody>
      </p:sp>
      <p:sp>
        <p:nvSpPr>
          <p:cNvPr id="114" name="Google Shape;114;p2"/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2"/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2"/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i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Logo for section to sit inside roundel</a:t>
            </a:r>
            <a:endParaRPr/>
          </a:p>
        </p:txBody>
      </p:sp>
      <p:pic>
        <p:nvPicPr>
          <p:cNvPr id="117" name="Google Shape;117;p2" descr="A picture containing drawing, light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58399" y="6466169"/>
            <a:ext cx="1985819" cy="295699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2"/>
          <p:cNvSpPr txBox="1"/>
          <p:nvPr/>
        </p:nvSpPr>
        <p:spPr>
          <a:xfrm>
            <a:off x="162727" y="6429352"/>
            <a:ext cx="47015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9" name="Google Shape;119;p2" descr="A close up of a clock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9368" y="58854"/>
            <a:ext cx="1079500" cy="1079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3"/>
          <p:cNvSpPr txBox="1">
            <a:spLocks noGrp="1"/>
          </p:cNvSpPr>
          <p:nvPr>
            <p:ph type="body" idx="1"/>
          </p:nvPr>
        </p:nvSpPr>
        <p:spPr>
          <a:xfrm>
            <a:off x="838200" y="1591799"/>
            <a:ext cx="5181600" cy="453282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 we mean by the word ‘reflection’?</a:t>
            </a:r>
            <a:endParaRPr dirty="0"/>
          </a:p>
          <a:p>
            <a:pPr marL="228600" lvl="0" indent="-76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Think of as many different reflective surfaces as you </a:t>
            </a:r>
            <a:r>
              <a:rPr lang="en-GB" sz="24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 or have an explore around your house.</a:t>
            </a:r>
            <a:endParaRPr dirty="0"/>
          </a:p>
          <a:p>
            <a:pPr marL="228600" lvl="0" indent="-76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dirty="0"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many can you name?</a:t>
            </a:r>
            <a:endParaRPr dirty="0"/>
          </a:p>
        </p:txBody>
      </p:sp>
      <p:sp>
        <p:nvSpPr>
          <p:cNvPr id="126" name="Google Shape;126;p3"/>
          <p:cNvSpPr txBox="1"/>
          <p:nvPr/>
        </p:nvSpPr>
        <p:spPr>
          <a:xfrm>
            <a:off x="6172200" y="1591799"/>
            <a:ext cx="5181600" cy="453282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rgbClr val="26262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sp>
        <p:nvSpPr>
          <p:cNvPr id="128" name="Google Shape;128;p3"/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3"/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3"/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>
                <a:solidFill>
                  <a:schemeClr val="lt1"/>
                </a:solidFill>
                <a:latin typeface="Lato Black"/>
                <a:ea typeface="Lato Black"/>
                <a:cs typeface="Lato Black"/>
                <a:sym typeface="Lato Black"/>
              </a:rPr>
              <a:t>Explore, review, think, talk…. </a:t>
            </a:r>
            <a:endParaRPr/>
          </a:p>
        </p:txBody>
      </p:sp>
      <p:sp>
        <p:nvSpPr>
          <p:cNvPr id="131" name="Google Shape;131;p3"/>
          <p:cNvSpPr txBox="1"/>
          <p:nvPr/>
        </p:nvSpPr>
        <p:spPr>
          <a:xfrm>
            <a:off x="1468072" y="500744"/>
            <a:ext cx="7088697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What do you already know about reflection?</a:t>
            </a:r>
            <a:endParaRPr/>
          </a:p>
        </p:txBody>
      </p:sp>
      <p:sp>
        <p:nvSpPr>
          <p:cNvPr id="132" name="Google Shape;132;p3"/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(5 minutes)</a:t>
            </a:r>
            <a:endParaRPr/>
          </a:p>
        </p:txBody>
      </p:sp>
      <p:sp>
        <p:nvSpPr>
          <p:cNvPr id="133" name="Google Shape;133;p3"/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3"/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3"/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i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Logo for section to sit inside roundel</a:t>
            </a:r>
            <a:endParaRPr/>
          </a:p>
        </p:txBody>
      </p:sp>
      <p:pic>
        <p:nvPicPr>
          <p:cNvPr id="136" name="Google Shape;136;p3" descr="A picture containing drawing, ligh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58399" y="6466169"/>
            <a:ext cx="1985819" cy="295699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3"/>
          <p:cNvSpPr txBox="1"/>
          <p:nvPr/>
        </p:nvSpPr>
        <p:spPr>
          <a:xfrm>
            <a:off x="162727" y="6441335"/>
            <a:ext cx="47015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8" name="Google Shape;138;p3" descr="A close up of a clock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9368" y="58854"/>
            <a:ext cx="1079500" cy="1079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406768" y="4064975"/>
            <a:ext cx="2583179" cy="1725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61015" y="1688358"/>
            <a:ext cx="2832764" cy="22797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72200" y="3362206"/>
            <a:ext cx="1870715" cy="25350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4"/>
          <p:cNvSpPr txBox="1">
            <a:spLocks noGrp="1"/>
          </p:cNvSpPr>
          <p:nvPr>
            <p:ph type="body" idx="1"/>
          </p:nvPr>
        </p:nvSpPr>
        <p:spPr>
          <a:xfrm>
            <a:off x="838200" y="1626385"/>
            <a:ext cx="5181600" cy="453282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Watch this clip about reflection.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GB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https://www.bbc.co.uk/bitesize/topics/zbssgk7/articles/zqdxb82</a:t>
            </a: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marL="228600" lvl="0" indent="-101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>
              <a:solidFill>
                <a:srgbClr val="262626"/>
              </a:solidFill>
            </a:endParaRPr>
          </a:p>
          <a:p>
            <a:pPr marL="228600" lvl="0" indent="-101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>
              <a:solidFill>
                <a:srgbClr val="262626"/>
              </a:solidFill>
            </a:endParaRPr>
          </a:p>
          <a:p>
            <a:pPr marL="228600" lvl="0" indent="-101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>
              <a:solidFill>
                <a:srgbClr val="262626"/>
              </a:solidFill>
            </a:endParaRPr>
          </a:p>
          <a:p>
            <a:pPr marL="228600" lvl="0" indent="-101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>
              <a:solidFill>
                <a:srgbClr val="262626"/>
              </a:solidFill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62626"/>
              </a:buClr>
              <a:buSzPts val="2000"/>
              <a:buChar char="•"/>
            </a:pPr>
            <a:r>
              <a:rPr lang="en-GB" sz="2000">
                <a:solidFill>
                  <a:srgbClr val="262626"/>
                </a:solidFill>
                <a:latin typeface="Calibri"/>
                <a:ea typeface="Calibri"/>
                <a:cs typeface="Calibri"/>
                <a:sym typeface="Calibri"/>
              </a:rPr>
              <a:t>What did you notice about the mirror and the black wall?</a:t>
            </a:r>
            <a:endParaRPr/>
          </a:p>
          <a:p>
            <a:pPr marL="228600" lvl="0" indent="-101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>
              <a:solidFill>
                <a:srgbClr val="262626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>
              <a:solidFill>
                <a:srgbClr val="262626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>
              <a:solidFill>
                <a:srgbClr val="262626"/>
              </a:solidFill>
            </a:endParaRPr>
          </a:p>
        </p:txBody>
      </p:sp>
      <p:sp>
        <p:nvSpPr>
          <p:cNvPr id="147" name="Google Shape;147;p4"/>
          <p:cNvSpPr txBox="1"/>
          <p:nvPr/>
        </p:nvSpPr>
        <p:spPr>
          <a:xfrm>
            <a:off x="6172202" y="1626385"/>
            <a:ext cx="5181600" cy="453282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When light from an object is reflected by a surface, it changes direction.</a:t>
            </a:r>
            <a:endParaRPr/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31F20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It bounces off the surface at the same angle as it hits it.</a:t>
            </a:r>
            <a:endParaRPr/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31F20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Smooth, shiny surfaces such as mirrors and polished metals reflect light well.</a:t>
            </a:r>
            <a:endParaRPr/>
          </a:p>
          <a:p>
            <a:pPr marL="2286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231F20"/>
              </a:buClr>
              <a:buSzPts val="2000"/>
              <a:buFont typeface="Arial"/>
              <a:buChar char="•"/>
            </a:pPr>
            <a:r>
              <a:rPr lang="en-GB" sz="200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Dull and dark surfaces such as dark fabrics do not reflect light well.</a:t>
            </a:r>
            <a:endParaRPr/>
          </a:p>
          <a:p>
            <a:pPr marL="228600" marR="0" lvl="0" indent="-101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>
              <a:solidFill>
                <a:schemeClr val="dk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4"/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4"/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4"/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>
                <a:solidFill>
                  <a:schemeClr val="lt1"/>
                </a:solidFill>
                <a:latin typeface="Lato Black"/>
                <a:ea typeface="Lato Black"/>
                <a:cs typeface="Lato Black"/>
                <a:sym typeface="Lato Black"/>
              </a:rPr>
              <a:t>Watch, read, listen…</a:t>
            </a:r>
            <a:endParaRPr/>
          </a:p>
        </p:txBody>
      </p:sp>
      <p:sp>
        <p:nvSpPr>
          <p:cNvPr id="151" name="Google Shape;151;p4"/>
          <p:cNvSpPr txBox="1"/>
          <p:nvPr/>
        </p:nvSpPr>
        <p:spPr>
          <a:xfrm>
            <a:off x="1468072" y="500744"/>
            <a:ext cx="7088697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Reflection</a:t>
            </a:r>
            <a:endParaRPr/>
          </a:p>
        </p:txBody>
      </p:sp>
      <p:sp>
        <p:nvSpPr>
          <p:cNvPr id="152" name="Google Shape;152;p4"/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(10 minutes)</a:t>
            </a:r>
            <a:endParaRPr/>
          </a:p>
        </p:txBody>
      </p:sp>
      <p:sp>
        <p:nvSpPr>
          <p:cNvPr id="153" name="Google Shape;153;p4"/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4"/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4"/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i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Logo for section to sit inside roundel</a:t>
            </a:r>
            <a:endParaRPr/>
          </a:p>
        </p:txBody>
      </p:sp>
      <p:pic>
        <p:nvPicPr>
          <p:cNvPr id="156" name="Google Shape;156;p4" descr="A picture containing drawing, light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58399" y="6466169"/>
            <a:ext cx="1985819" cy="295699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4"/>
          <p:cNvSpPr txBox="1"/>
          <p:nvPr/>
        </p:nvSpPr>
        <p:spPr>
          <a:xfrm>
            <a:off x="147782" y="6429352"/>
            <a:ext cx="47015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pic>
        <p:nvPicPr>
          <p:cNvPr id="158" name="Google Shape;158;p4" descr="A close up of a clock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9368" y="58854"/>
            <a:ext cx="1079500" cy="1079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4" descr="A picture containing light, toy, lamp, room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353799" y="2704082"/>
            <a:ext cx="2150402" cy="14498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4"/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4"/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4"/>
          <p:cNvSpPr txBox="1"/>
          <p:nvPr/>
        </p:nvSpPr>
        <p:spPr>
          <a:xfrm>
            <a:off x="1468072" y="500744"/>
            <a:ext cx="7088697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Reflection</a:t>
            </a:r>
            <a:endParaRPr/>
          </a:p>
        </p:txBody>
      </p:sp>
      <p:sp>
        <p:nvSpPr>
          <p:cNvPr id="153" name="Google Shape;153;p4"/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4"/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4"/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i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Logo for section to sit inside roundel</a:t>
            </a:r>
            <a:endParaRPr/>
          </a:p>
        </p:txBody>
      </p:sp>
      <p:pic>
        <p:nvPicPr>
          <p:cNvPr id="156" name="Google Shape;156;p4" descr="A picture containing drawing, ligh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58399" y="6466169"/>
            <a:ext cx="1985819" cy="295699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4"/>
          <p:cNvSpPr txBox="1"/>
          <p:nvPr/>
        </p:nvSpPr>
        <p:spPr>
          <a:xfrm>
            <a:off x="147782" y="6429352"/>
            <a:ext cx="47015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pic>
        <p:nvPicPr>
          <p:cNvPr id="158" name="Google Shape;158;p4" descr="A close up of a clock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9368" y="58854"/>
            <a:ext cx="1079500" cy="1079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936" y="1183311"/>
            <a:ext cx="7215879" cy="52828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29632" y="2368377"/>
            <a:ext cx="4049771" cy="35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5"/>
          <p:cNvSpPr txBox="1">
            <a:spLocks noGrp="1"/>
          </p:cNvSpPr>
          <p:nvPr>
            <p:ph type="body" idx="1"/>
          </p:nvPr>
        </p:nvSpPr>
        <p:spPr>
          <a:xfrm>
            <a:off x="251534" y="257452"/>
            <a:ext cx="3317289" cy="6225465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210"/>
              <a:buNone/>
            </a:pPr>
            <a:r>
              <a:rPr lang="en-GB" sz="2210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Instructions for Activity </a:t>
            </a:r>
            <a:endParaRPr dirty="0"/>
          </a:p>
          <a:p>
            <a:pPr marL="0" lvl="0" indent="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210"/>
              <a:buNone/>
            </a:pPr>
            <a:r>
              <a:rPr lang="en-GB" sz="1900" dirty="0" smtClean="0">
                <a:solidFill>
                  <a:srgbClr val="7030A0"/>
                </a:solidFill>
              </a:rPr>
              <a:t>Find</a:t>
            </a:r>
            <a:r>
              <a:rPr lang="en-GB" sz="1900" dirty="0" smtClean="0">
                <a:solidFill>
                  <a:srgbClr val="7030A0"/>
                </a:solidFill>
                <a:sym typeface="Calibri"/>
              </a:rPr>
              <a:t> </a:t>
            </a:r>
            <a:r>
              <a:rPr lang="en-GB" sz="1900" dirty="0">
                <a:solidFill>
                  <a:srgbClr val="7030A0"/>
                </a:solidFill>
                <a:sym typeface="Calibri"/>
              </a:rPr>
              <a:t>a range of different materials and a torch. E.g. tin foil, paper, wood, metal, </a:t>
            </a:r>
            <a:r>
              <a:rPr lang="en-GB" sz="1900" dirty="0" smtClean="0">
                <a:solidFill>
                  <a:srgbClr val="7030A0"/>
                </a:solidFill>
                <a:sym typeface="Calibri"/>
              </a:rPr>
              <a:t>fabric</a:t>
            </a:r>
            <a:r>
              <a:rPr lang="en-GB" sz="1900" dirty="0" smtClean="0">
                <a:solidFill>
                  <a:srgbClr val="7030A0"/>
                </a:solidFill>
              </a:rPr>
              <a:t>, laptop, toy.</a:t>
            </a:r>
            <a:r>
              <a:rPr lang="en-GB" sz="1900" dirty="0" smtClean="0">
                <a:solidFill>
                  <a:srgbClr val="7030A0"/>
                </a:solidFill>
                <a:sym typeface="Calibri"/>
              </a:rPr>
              <a:t> </a:t>
            </a:r>
            <a:endParaRPr sz="1900" dirty="0"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210"/>
              <a:buChar char="•"/>
            </a:pPr>
            <a:r>
              <a:rPr lang="en-GB" sz="1900" dirty="0" smtClean="0">
                <a:solidFill>
                  <a:srgbClr val="7030A0"/>
                </a:solidFill>
              </a:rPr>
              <a:t>Use your reflection tester to test how reflective each material is.</a:t>
            </a:r>
          </a:p>
          <a:p>
            <a:pPr marL="228600" indent="-228600">
              <a:lnSpc>
                <a:spcPct val="110000"/>
              </a:lnSpc>
              <a:buClr>
                <a:srgbClr val="7030A0"/>
              </a:buClr>
              <a:buSzPts val="2210"/>
            </a:pPr>
            <a:r>
              <a:rPr lang="en-US" sz="1900" dirty="0" smtClean="0">
                <a:solidFill>
                  <a:srgbClr val="7030A0"/>
                </a:solidFill>
              </a:rPr>
              <a:t>Describe each material using adjectives </a:t>
            </a:r>
            <a:r>
              <a:rPr lang="en-US" sz="1900" dirty="0" err="1" smtClean="0">
                <a:solidFill>
                  <a:srgbClr val="7030A0"/>
                </a:solidFill>
              </a:rPr>
              <a:t>eg</a:t>
            </a:r>
            <a:r>
              <a:rPr lang="en-US" sz="1900" dirty="0" smtClean="0">
                <a:solidFill>
                  <a:srgbClr val="7030A0"/>
                </a:solidFill>
              </a:rPr>
              <a:t> dark, smooth, shiny, dull, silver, rough. </a:t>
            </a:r>
            <a:r>
              <a:rPr lang="en-US" sz="1900" dirty="0"/>
              <a:t>Photographs/ drawings are a good idea too</a:t>
            </a:r>
            <a:r>
              <a:rPr lang="en-US" sz="1900" dirty="0" smtClean="0"/>
              <a:t>!</a:t>
            </a:r>
            <a:endParaRPr sz="1900" dirty="0"/>
          </a:p>
          <a:p>
            <a:pPr marL="228600" lvl="0" indent="-228600" algn="l" rtl="0">
              <a:lnSpc>
                <a:spcPct val="110000"/>
              </a:lnSpc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210"/>
              <a:buChar char="•"/>
            </a:pPr>
            <a:r>
              <a:rPr lang="en-GB" sz="1900" dirty="0">
                <a:solidFill>
                  <a:srgbClr val="7030A0"/>
                </a:solidFill>
              </a:rPr>
              <a:t>R</a:t>
            </a:r>
            <a:r>
              <a:rPr lang="en-GB" sz="1900" dirty="0" smtClean="0">
                <a:solidFill>
                  <a:srgbClr val="7030A0"/>
                </a:solidFill>
                <a:sym typeface="Calibri"/>
              </a:rPr>
              <a:t>ecord your </a:t>
            </a:r>
            <a:r>
              <a:rPr lang="en-GB" sz="1900" dirty="0">
                <a:solidFill>
                  <a:srgbClr val="7030A0"/>
                </a:solidFill>
                <a:sym typeface="Calibri"/>
              </a:rPr>
              <a:t>findings in a </a:t>
            </a:r>
            <a:r>
              <a:rPr lang="en-GB" sz="1900" dirty="0" smtClean="0">
                <a:solidFill>
                  <a:srgbClr val="7030A0"/>
                </a:solidFill>
                <a:sym typeface="Calibri"/>
              </a:rPr>
              <a:t>table. If you are not sure what to write, </a:t>
            </a:r>
            <a:r>
              <a:rPr lang="en-US" sz="1900">
                <a:solidFill>
                  <a:srgbClr val="7030A0"/>
                </a:solidFill>
              </a:rPr>
              <a:t>t</a:t>
            </a:r>
            <a:r>
              <a:rPr lang="en-US" sz="1900" smtClean="0">
                <a:solidFill>
                  <a:srgbClr val="7030A0"/>
                </a:solidFill>
              </a:rPr>
              <a:t>here </a:t>
            </a:r>
            <a:r>
              <a:rPr lang="en-US" sz="1900" dirty="0" smtClean="0">
                <a:solidFill>
                  <a:srgbClr val="7030A0"/>
                </a:solidFill>
              </a:rPr>
              <a:t>is an example of a completed table </a:t>
            </a:r>
            <a:r>
              <a:rPr lang="en-US" sz="1900" smtClean="0">
                <a:solidFill>
                  <a:srgbClr val="7030A0"/>
                </a:solidFill>
              </a:rPr>
              <a:t>on slide 7.</a:t>
            </a:r>
            <a:endParaRPr sz="1900" dirty="0"/>
          </a:p>
        </p:txBody>
      </p:sp>
      <p:sp>
        <p:nvSpPr>
          <p:cNvPr id="166" name="Google Shape;166;p5"/>
          <p:cNvSpPr txBox="1"/>
          <p:nvPr/>
        </p:nvSpPr>
        <p:spPr>
          <a:xfrm>
            <a:off x="3751487" y="146767"/>
            <a:ext cx="7712155" cy="6574707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000"/>
              <a:buFont typeface="Arial"/>
              <a:buNone/>
            </a:pPr>
            <a:r>
              <a:rPr lang="en-GB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Learning outcome: </a:t>
            </a: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can identify how objects with different surfaces (e.g. shiny vs dull) are more or less visible.</a:t>
            </a:r>
            <a:endParaRPr/>
          </a:p>
        </p:txBody>
      </p:sp>
      <p:sp>
        <p:nvSpPr>
          <p:cNvPr id="167" name="Google Shape;167;p5"/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8" name="Google Shape;168;p5" descr="A picture containing drawing, ligh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5"/>
          <p:cNvSpPr txBox="1"/>
          <p:nvPr/>
        </p:nvSpPr>
        <p:spPr>
          <a:xfrm>
            <a:off x="177916" y="6466169"/>
            <a:ext cx="47015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70" name="Google Shape;170;p5"/>
          <p:cNvGraphicFramePr/>
          <p:nvPr>
            <p:extLst>
              <p:ext uri="{D42A27DB-BD31-4B8C-83A1-F6EECF244321}">
                <p14:modId xmlns:p14="http://schemas.microsoft.com/office/powerpoint/2010/main" val="1570310840"/>
              </p:ext>
            </p:extLst>
          </p:nvPr>
        </p:nvGraphicFramePr>
        <p:xfrm>
          <a:off x="3846078" y="1020393"/>
          <a:ext cx="7456350" cy="5029270"/>
        </p:xfrm>
        <a:graphic>
          <a:graphicData uri="http://schemas.openxmlformats.org/drawingml/2006/table">
            <a:tbl>
              <a:tblPr firstRow="1" bandRow="1">
                <a:noFill/>
                <a:tableStyleId>{8F6C871A-D929-4682-856E-A37078C96640}</a:tableStyleId>
              </a:tblPr>
              <a:tblGrid>
                <a:gridCol w="24854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854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854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u="none" strike="noStrike" cap="none" dirty="0"/>
                        <a:t>Object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Describe what it looks like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How shiny is it? (score out of 5)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50">
                <a:tc grid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/>
                        <a:t>What do you notice about the objects that reflected the most light?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7"/>
          <p:cNvSpPr txBox="1"/>
          <p:nvPr/>
        </p:nvSpPr>
        <p:spPr>
          <a:xfrm>
            <a:off x="648070" y="295184"/>
            <a:ext cx="10697592" cy="6400800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Glossary of terms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bright: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If an object is </a:t>
            </a:r>
            <a:r>
              <a:rPr lang="en-GB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bright 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it gives out or reflects much light.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dark </a:t>
            </a:r>
            <a:r>
              <a:rPr lang="en-GB" sz="2800" b="1" i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(scientific)</a:t>
            </a:r>
            <a:r>
              <a:rPr lang="en-GB" sz="28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GB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Dark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is the absence of light.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dark </a:t>
            </a:r>
            <a:r>
              <a:rPr lang="en-GB" sz="2800" b="1" i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(everyday)</a:t>
            </a:r>
            <a:r>
              <a:rPr lang="en-GB" sz="28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Very little amount of light.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dull:</a:t>
            </a:r>
            <a:r>
              <a:rPr lang="en-GB" sz="28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an object is </a:t>
            </a:r>
            <a:r>
              <a:rPr lang="en-GB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dull 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it is not shiny or bright.</a:t>
            </a:r>
            <a:endParaRPr sz="280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light:</a:t>
            </a:r>
            <a:r>
              <a:rPr lang="en-GB" sz="28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Light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is the form of energy that makes it possible for eyes to see.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material: 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Anything used for building or making something else.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shiny: 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Reflecting or glowing with light.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Font typeface="Arial"/>
              <a:buNone/>
            </a:pPr>
            <a:r>
              <a:rPr lang="en-GB" sz="2800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surface:</a:t>
            </a:r>
            <a:r>
              <a:rPr lang="en-GB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outside limit or top layer of something.</a:t>
            </a:r>
            <a:endParaRPr sz="2800" b="1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7"/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8" name="Google Shape;198;p7" descr="A picture containing drawing, ligh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7"/>
          <p:cNvSpPr txBox="1"/>
          <p:nvPr/>
        </p:nvSpPr>
        <p:spPr>
          <a:xfrm>
            <a:off x="177916" y="6444733"/>
            <a:ext cx="47015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8"/>
          <p:cNvSpPr txBox="1"/>
          <p:nvPr/>
        </p:nvSpPr>
        <p:spPr>
          <a:xfrm>
            <a:off x="1979720" y="228599"/>
            <a:ext cx="7784976" cy="6400800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Possible learning outcome for reviewing your work: </a:t>
            </a:r>
            <a:r>
              <a:rPr lang="en-GB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 can explore the need for light to see things.</a:t>
            </a:r>
            <a:endParaRPr/>
          </a:p>
        </p:txBody>
      </p:sp>
      <p:grpSp>
        <p:nvGrpSpPr>
          <p:cNvPr id="206" name="Google Shape;206;p8"/>
          <p:cNvGrpSpPr/>
          <p:nvPr/>
        </p:nvGrpSpPr>
        <p:grpSpPr>
          <a:xfrm>
            <a:off x="257452" y="328474"/>
            <a:ext cx="1544715" cy="2423604"/>
            <a:chOff x="257452" y="328474"/>
            <a:chExt cx="1544715" cy="2423604"/>
          </a:xfrm>
        </p:grpSpPr>
        <p:sp>
          <p:nvSpPr>
            <p:cNvPr id="207" name="Google Shape;207;p8"/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48132"/>
                <a:gd name="adj2" fmla="val 71658"/>
                <a:gd name="adj3" fmla="val 16667"/>
              </a:avLst>
            </a:prstGeom>
            <a:solidFill>
              <a:schemeClr val="lt1"/>
            </a:solidFill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8"/>
            <p:cNvSpPr txBox="1"/>
            <p:nvPr/>
          </p:nvSpPr>
          <p:spPr>
            <a:xfrm>
              <a:off x="346229" y="390617"/>
              <a:ext cx="1453718" cy="20313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Encourage for interesting descriptions and use of adjectives to describe each object. Photographs/ drawings are a good idea too!</a:t>
              </a:r>
              <a:endParaRPr dirty="0"/>
            </a:p>
          </p:txBody>
        </p:sp>
      </p:grpSp>
      <p:grpSp>
        <p:nvGrpSpPr>
          <p:cNvPr id="209" name="Google Shape;209;p8"/>
          <p:cNvGrpSpPr/>
          <p:nvPr/>
        </p:nvGrpSpPr>
        <p:grpSpPr>
          <a:xfrm>
            <a:off x="9942249" y="2639792"/>
            <a:ext cx="1544715" cy="2423604"/>
            <a:chOff x="9942250" y="-619793"/>
            <a:chExt cx="1544715" cy="2423604"/>
          </a:xfrm>
        </p:grpSpPr>
        <p:sp>
          <p:nvSpPr>
            <p:cNvPr id="210" name="Google Shape;210;p8"/>
            <p:cNvSpPr/>
            <p:nvPr/>
          </p:nvSpPr>
          <p:spPr>
            <a:xfrm>
              <a:off x="9942250" y="-619793"/>
              <a:ext cx="1544715" cy="2423604"/>
            </a:xfrm>
            <a:prstGeom prst="wedgeRoundRectCallout">
              <a:avLst>
                <a:gd name="adj1" fmla="val -49065"/>
                <a:gd name="adj2" fmla="val 71192"/>
                <a:gd name="adj3" fmla="val 16667"/>
              </a:avLst>
            </a:prstGeom>
            <a:solidFill>
              <a:schemeClr val="lt1"/>
            </a:solidFill>
            <a:ln w="1270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50800" dist="38100" dir="2700000" algn="tl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8"/>
            <p:cNvSpPr txBox="1"/>
            <p:nvPr/>
          </p:nvSpPr>
          <p:spPr>
            <a:xfrm>
              <a:off x="10031027" y="-557650"/>
              <a:ext cx="1367161" cy="181588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Encourage your child to explain their ideas. This will help them understand light &amp; reflection better. </a:t>
              </a:r>
              <a:endParaRPr/>
            </a:p>
          </p:txBody>
        </p:sp>
      </p:grpSp>
      <p:sp>
        <p:nvSpPr>
          <p:cNvPr id="212" name="Google Shape;212;p8"/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3" name="Google Shape;213;p8" descr="A picture containing drawing, ligh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8"/>
          <p:cNvSpPr txBox="1"/>
          <p:nvPr/>
        </p:nvSpPr>
        <p:spPr>
          <a:xfrm>
            <a:off x="159871" y="6444733"/>
            <a:ext cx="47015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15" name="Google Shape;215;p8"/>
          <p:cNvGraphicFramePr/>
          <p:nvPr/>
        </p:nvGraphicFramePr>
        <p:xfrm>
          <a:off x="2144042" y="982463"/>
          <a:ext cx="7456350" cy="5029270"/>
        </p:xfrm>
        <a:graphic>
          <a:graphicData uri="http://schemas.openxmlformats.org/drawingml/2006/table">
            <a:tbl>
              <a:tblPr firstRow="1" bandRow="1">
                <a:noFill/>
                <a:tableStyleId>{8F6C871A-D929-4682-856E-A37078C96640}</a:tableStyleId>
              </a:tblPr>
              <a:tblGrid>
                <a:gridCol w="24854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854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854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/>
                        <a:t>Object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Describe what it looks like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How shiny is it? (score out of 5)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Tin foil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Silver, shiny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4/5 - quite shiny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/>
                        <a:t>Table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/>
                        <a:t>Hard, smooth, tough, dull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1/5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C.D.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Shiny, smooth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5/5 – only on one side. The other side is dull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Black paper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Dark, dull, smooth, flat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0/5 – nothing is reflected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Laptop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Silver, smooth, dull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1/5 – only a little bit is reflected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70850">
                <a:tc grid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/>
                        <a:t>What do you notice about the objects that reflected the most light?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/>
                        <a:t>An object is very shiny if light reflects very well from it. Some objects are shinier than others because they reflect light well.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BCB8C18F806BA4CA1518D1ED1607EF5" ma:contentTypeVersion="9" ma:contentTypeDescription="Create a new document." ma:contentTypeScope="" ma:versionID="ef23ce94d8128c02b337b56b0ddf07f4">
  <xsd:schema xmlns:xsd="http://www.w3.org/2001/XMLSchema" xmlns:xs="http://www.w3.org/2001/XMLSchema" xmlns:p="http://schemas.microsoft.com/office/2006/metadata/properties" xmlns:ns2="f27c3fdc-c5f3-4f92-9b47-bb5e97bd2836" targetNamespace="http://schemas.microsoft.com/office/2006/metadata/properties" ma:root="true" ma:fieldsID="5cee40a66cb82574f3082237b006eab2" ns2:_="">
    <xsd:import namespace="f27c3fdc-c5f3-4f92-9b47-bb5e97bd283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7c3fdc-c5f3-4f92-9b47-bb5e97bd28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3D062CA-2540-4116-94F2-25F802C9A4CC}"/>
</file>

<file path=customXml/itemProps2.xml><?xml version="1.0" encoding="utf-8"?>
<ds:datastoreItem xmlns:ds="http://schemas.openxmlformats.org/officeDocument/2006/customXml" ds:itemID="{9D924D99-B08C-478C-B030-D92A307716BE}"/>
</file>

<file path=customXml/itemProps3.xml><?xml version="1.0" encoding="utf-8"?>
<ds:datastoreItem xmlns:ds="http://schemas.openxmlformats.org/officeDocument/2006/customXml" ds:itemID="{7BE91E07-F2FA-4DC7-9481-8D84EA6E00B2}"/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740</Words>
  <Application>Microsoft Office PowerPoint</Application>
  <PresentationFormat>Widescreen</PresentationFormat>
  <Paragraphs>108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Lato Black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Wood</dc:creator>
  <cp:lastModifiedBy>Zoe Wild</cp:lastModifiedBy>
  <cp:revision>6</cp:revision>
  <dcterms:created xsi:type="dcterms:W3CDTF">2020-03-28T09:27:35Z</dcterms:created>
  <dcterms:modified xsi:type="dcterms:W3CDTF">2020-06-03T14:49:08Z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0x0101001BCB8C18F806BA4CA1518D1ED1607EF5</vt:lpwstr>
  </property>
</Properties>
</file>